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9144000" cy="5143500"/>
  <p:embeddedFontLst>
    <p:embeddedFont>
      <p:font typeface="Playfair Display" panose="000005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6C23D-F223-48EC-BCF9-002B1FD6E119}" v="2" dt="2024-01-16T14:46:29.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ZvZ0EsbfWm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af18a51ca6_0_3: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Perspective Canadienne - “Tommy Strasser”</a:t>
            </a:r>
            <a:endParaRPr/>
          </a:p>
        </p:txBody>
      </p:sp>
      <p:sp>
        <p:nvSpPr>
          <p:cNvPr id="143" name="Google Shape;143;g2af18a51ca6_0_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7: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9: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0: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u="sng">
                <a:solidFill>
                  <a:srgbClr val="0097A7"/>
                </a:solidFill>
                <a:hlinkClick r:id="rId3">
                  <a:extLst>
                    <a:ext uri="{A12FA001-AC4F-418D-AE19-62706E023703}">
                      <ahyp:hlinkClr xmlns:ahyp="http://schemas.microsoft.com/office/drawing/2018/hyperlinkcolor" val="tx"/>
                    </a:ext>
                  </a:extLst>
                </a:hlinkClick>
              </a:rPr>
              <a:t>What is the significance of Raoul Wallenberg Day to Canada?</a:t>
            </a:r>
            <a:r>
              <a:rPr lang="en-US"/>
              <a:t> (video)</a:t>
            </a:r>
            <a:endParaRPr/>
          </a:p>
        </p:txBody>
      </p:sp>
      <p:sp>
        <p:nvSpPr>
          <p:cNvPr id="222" name="Google Shape;222;p2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http://www.youtube.com/watch?v=zHg1BU12vwk</a:t>
            </a:r>
            <a:endParaRPr/>
          </a:p>
        </p:txBody>
      </p:sp>
      <p:sp>
        <p:nvSpPr>
          <p:cNvPr id="80" name="Google Shape;80;p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7: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9: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209675" y="841971"/>
            <a:ext cx="6724649" cy="15208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50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7639" y="99136"/>
            <a:ext cx="8808720" cy="65214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167639" y="99136"/>
            <a:ext cx="8808720" cy="65214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501650" y="867524"/>
            <a:ext cx="8140700" cy="344741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67639" y="99136"/>
            <a:ext cx="8808720" cy="65214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6"/>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39"/>
        <p:cNvGrpSpPr/>
        <p:nvPr/>
      </p:nvGrpSpPr>
      <p:grpSpPr>
        <a:xfrm>
          <a:off x="0" y="0"/>
          <a:ext cx="0" cy="0"/>
          <a:chOff x="0" y="0"/>
          <a:chExt cx="0" cy="0"/>
        </a:xfrm>
      </p:grpSpPr>
      <p:sp>
        <p:nvSpPr>
          <p:cNvPr id="40" name="Google Shape;40;p7"/>
          <p:cNvSpPr txBox="1">
            <a:spLocks noGrp="1"/>
          </p:cNvSpPr>
          <p:nvPr>
            <p:ph type="sldNum" idx="12"/>
          </p:nvPr>
        </p:nvSpPr>
        <p:spPr>
          <a:xfrm>
            <a:off x="8472458" y="4663217"/>
            <a:ext cx="548700" cy="277200"/>
          </a:xfrm>
          <a:prstGeom prst="rect">
            <a:avLst/>
          </a:prstGeom>
        </p:spPr>
        <p:txBody>
          <a:bodyPr spcFirstLastPara="1" wrap="square" lIns="0" tIns="0" rIns="0" bIns="0" anchor="t"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7639" y="99136"/>
            <a:ext cx="8808720" cy="65214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100" b="1" i="0" u="none" strike="noStrike"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501650" y="867524"/>
            <a:ext cx="8140700" cy="344741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defRPr>
            </a:lvl1pPr>
            <a:lvl2pPr marL="0" marR="0" lvl="1" indent="0" algn="r" rtl="0">
              <a:spcBef>
                <a:spcPts val="0"/>
              </a:spcBef>
              <a:buNone/>
              <a:defRPr sz="1800" b="0" i="0" u="none" strike="noStrike" cap="none">
                <a:solidFill>
                  <a:srgbClr val="888888"/>
                </a:solidFill>
              </a:defRPr>
            </a:lvl2pPr>
            <a:lvl3pPr marL="0" marR="0" lvl="2" indent="0" algn="r" rtl="0">
              <a:spcBef>
                <a:spcPts val="0"/>
              </a:spcBef>
              <a:buNone/>
              <a:defRPr sz="1800" b="0" i="0" u="none" strike="noStrike" cap="none">
                <a:solidFill>
                  <a:srgbClr val="888888"/>
                </a:solidFill>
              </a:defRPr>
            </a:lvl3pPr>
            <a:lvl4pPr marL="0" marR="0" lvl="3" indent="0" algn="r" rtl="0">
              <a:spcBef>
                <a:spcPts val="0"/>
              </a:spcBef>
              <a:buNone/>
              <a:defRPr sz="1800" b="0" i="0" u="none" strike="noStrike" cap="none">
                <a:solidFill>
                  <a:srgbClr val="888888"/>
                </a:solidFill>
              </a:defRPr>
            </a:lvl4pPr>
            <a:lvl5pPr marL="0" marR="0" lvl="4" indent="0" algn="r" rtl="0">
              <a:spcBef>
                <a:spcPts val="0"/>
              </a:spcBef>
              <a:buNone/>
              <a:defRPr sz="1800" b="0" i="0" u="none" strike="noStrike" cap="none">
                <a:solidFill>
                  <a:srgbClr val="888888"/>
                </a:solidFill>
              </a:defRPr>
            </a:lvl5pPr>
            <a:lvl6pPr marL="0" marR="0" lvl="5" indent="0" algn="r" rtl="0">
              <a:spcBef>
                <a:spcPts val="0"/>
              </a:spcBef>
              <a:buNone/>
              <a:defRPr sz="1800" b="0" i="0" u="none" strike="noStrike" cap="none">
                <a:solidFill>
                  <a:srgbClr val="888888"/>
                </a:solidFill>
              </a:defRPr>
            </a:lvl6pPr>
            <a:lvl7pPr marL="0" marR="0" lvl="6" indent="0" algn="r" rtl="0">
              <a:spcBef>
                <a:spcPts val="0"/>
              </a:spcBef>
              <a:buNone/>
              <a:defRPr sz="1800" b="0" i="0" u="none" strike="noStrike" cap="none">
                <a:solidFill>
                  <a:srgbClr val="888888"/>
                </a:solidFill>
              </a:defRPr>
            </a:lvl7pPr>
            <a:lvl8pPr marL="0" marR="0" lvl="7" indent="0" algn="r" rtl="0">
              <a:spcBef>
                <a:spcPts val="0"/>
              </a:spcBef>
              <a:buNone/>
              <a:defRPr sz="1800" b="0" i="0" u="none" strike="noStrike" cap="none">
                <a:solidFill>
                  <a:srgbClr val="888888"/>
                </a:solidFill>
              </a:defRPr>
            </a:lvl8pPr>
            <a:lvl9pPr marL="0" marR="0" lvl="8" indent="0" algn="r" rtl="0">
              <a:spcBef>
                <a:spcPts val="0"/>
              </a:spcBef>
              <a:buNone/>
              <a:defRPr sz="1800" b="0" i="0" u="none" strike="noStrike" cap="none">
                <a:solidFill>
                  <a:srgbClr val="888888"/>
                </a:solidFil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www.youtube.com/watch?v=2fGGaWOxwRk" TargetMode="External"/><Relationship Id="rId7" Type="http://schemas.openxmlformats.org/officeDocument/2006/relationships/hyperlink" Target="http://www.youtube.com/watch?v=kapaF4yzHw0"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hyperlink" Target="http://www.youtube.com/watch?v=1zUY2jCjURo" TargetMode="External"/><Relationship Id="rId10" Type="http://schemas.openxmlformats.org/officeDocument/2006/relationships/image" Target="../media/image16.png"/><Relationship Id="rId4" Type="http://schemas.openxmlformats.org/officeDocument/2006/relationships/image" Target="../media/image13.jpg"/><Relationship Id="rId9" Type="http://schemas.openxmlformats.org/officeDocument/2006/relationships/hyperlink" Target="https://www.youtube.com/watch?v=Z3HqaqecW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pm.gc.ca/en/news/statements/2023/01/17/statement-prime-minister-trudeau-raoul-wallenberg-da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pm.gc.ca/en/news/statements/2023/01/17/statement-prime-minister-trudeau-raoul-wallenberg-da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grpSp>
        <p:nvGrpSpPr>
          <p:cNvPr id="45" name="Google Shape;45;p8"/>
          <p:cNvGrpSpPr/>
          <p:nvPr/>
        </p:nvGrpSpPr>
        <p:grpSpPr>
          <a:xfrm>
            <a:off x="2742577" y="0"/>
            <a:ext cx="6401435" cy="5143500"/>
            <a:chOff x="2742577" y="0"/>
            <a:chExt cx="6401435" cy="5143500"/>
          </a:xfrm>
        </p:grpSpPr>
        <p:sp>
          <p:nvSpPr>
            <p:cNvPr id="46" name="Google Shape;46;p8"/>
            <p:cNvSpPr/>
            <p:nvPr/>
          </p:nvSpPr>
          <p:spPr>
            <a:xfrm>
              <a:off x="2742577" y="0"/>
              <a:ext cx="6401435" cy="5143500"/>
            </a:xfrm>
            <a:custGeom>
              <a:avLst/>
              <a:gdLst/>
              <a:ahLst/>
              <a:cxnLst/>
              <a:rect l="l" t="t" r="r" b="b"/>
              <a:pathLst>
                <a:path w="6401434" h="5143500" extrusionOk="0">
                  <a:moveTo>
                    <a:pt x="0" y="0"/>
                  </a:moveTo>
                  <a:lnTo>
                    <a:pt x="6401399" y="0"/>
                  </a:lnTo>
                  <a:lnTo>
                    <a:pt x="6401399"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7" name="Google Shape;47;p8"/>
            <p:cNvSpPr/>
            <p:nvPr/>
          </p:nvSpPr>
          <p:spPr>
            <a:xfrm>
              <a:off x="4176280" y="3124898"/>
              <a:ext cx="1743075" cy="26034"/>
            </a:xfrm>
            <a:custGeom>
              <a:avLst/>
              <a:gdLst/>
              <a:ahLst/>
              <a:cxnLst/>
              <a:rect l="l" t="t" r="r" b="b"/>
              <a:pathLst>
                <a:path w="1743075" h="26035" extrusionOk="0">
                  <a:moveTo>
                    <a:pt x="1742999" y="25799"/>
                  </a:moveTo>
                  <a:lnTo>
                    <a:pt x="0" y="25799"/>
                  </a:lnTo>
                  <a:lnTo>
                    <a:pt x="0" y="0"/>
                  </a:lnTo>
                  <a:lnTo>
                    <a:pt x="1742999" y="0"/>
                  </a:lnTo>
                  <a:lnTo>
                    <a:pt x="1742999" y="2579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48" name="Google Shape;48;p8"/>
          <p:cNvSpPr txBox="1">
            <a:spLocks noGrp="1"/>
          </p:cNvSpPr>
          <p:nvPr>
            <p:ph type="ctrTitle"/>
          </p:nvPr>
        </p:nvSpPr>
        <p:spPr>
          <a:xfrm>
            <a:off x="1209675" y="841971"/>
            <a:ext cx="6724649" cy="1520825"/>
          </a:xfrm>
          <a:prstGeom prst="rect">
            <a:avLst/>
          </a:prstGeom>
          <a:noFill/>
          <a:ln>
            <a:noFill/>
          </a:ln>
        </p:spPr>
        <p:txBody>
          <a:bodyPr spcFirstLastPara="1" wrap="square" lIns="0" tIns="12700" rIns="0" bIns="0" anchor="t" anchorCtr="0">
            <a:spAutoFit/>
          </a:bodyPr>
          <a:lstStyle/>
          <a:p>
            <a:pPr marL="2965450" marR="5080" lvl="0" indent="0" algn="l" rtl="0">
              <a:lnSpc>
                <a:spcPct val="109000"/>
              </a:lnSpc>
              <a:spcBef>
                <a:spcPts val="0"/>
              </a:spcBef>
              <a:spcAft>
                <a:spcPts val="0"/>
              </a:spcAft>
              <a:buNone/>
            </a:pPr>
            <a:r>
              <a:rPr lang="en-US"/>
              <a:t>Journée Raoul  Wallenberg</a:t>
            </a:r>
            <a:endParaRPr/>
          </a:p>
        </p:txBody>
      </p:sp>
      <p:sp>
        <p:nvSpPr>
          <p:cNvPr id="49" name="Google Shape;49;p8"/>
          <p:cNvSpPr txBox="1"/>
          <p:nvPr/>
        </p:nvSpPr>
        <p:spPr>
          <a:xfrm>
            <a:off x="4163059" y="2528468"/>
            <a:ext cx="1601470" cy="46735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900" b="1">
                <a:solidFill>
                  <a:srgbClr val="FFFFFF"/>
                </a:solidFill>
                <a:latin typeface="Times New Roman"/>
                <a:ea typeface="Times New Roman"/>
                <a:cs typeface="Times New Roman"/>
                <a:sym typeface="Times New Roman"/>
              </a:rPr>
              <a:t>17 janvier</a:t>
            </a:r>
            <a:endParaRPr sz="2900">
              <a:latin typeface="Times New Roman"/>
              <a:ea typeface="Times New Roman"/>
              <a:cs typeface="Times New Roman"/>
              <a:sym typeface="Times New Roman"/>
            </a:endParaRPr>
          </a:p>
        </p:txBody>
      </p:sp>
      <p:sp>
        <p:nvSpPr>
          <p:cNvPr id="50" name="Google Shape;50;p8"/>
          <p:cNvSpPr txBox="1"/>
          <p:nvPr/>
        </p:nvSpPr>
        <p:spPr>
          <a:xfrm>
            <a:off x="4806315" y="4722710"/>
            <a:ext cx="315277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FFFFFF"/>
                </a:solidFill>
                <a:latin typeface="Calibri"/>
                <a:ea typeface="Calibri"/>
                <a:cs typeface="Calibri"/>
                <a:sym typeface="Calibri"/>
              </a:rPr>
              <a:t>Présenté par le Centre pour l'enseignement et l'étude de l'Holocaus</a:t>
            </a:r>
            <a:endParaRPr sz="900">
              <a:latin typeface="Calibri"/>
              <a:ea typeface="Calibri"/>
              <a:cs typeface="Calibri"/>
              <a:sym typeface="Calibri"/>
            </a:endParaRPr>
          </a:p>
        </p:txBody>
      </p:sp>
      <p:sp>
        <p:nvSpPr>
          <p:cNvPr id="51" name="Google Shape;51;p8"/>
          <p:cNvSpPr txBox="1"/>
          <p:nvPr/>
        </p:nvSpPr>
        <p:spPr>
          <a:xfrm>
            <a:off x="7946122" y="4763985"/>
            <a:ext cx="95250" cy="114300"/>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None/>
            </a:pPr>
            <a:r>
              <a:rPr lang="en-US" sz="900">
                <a:solidFill>
                  <a:srgbClr val="FFFFFF"/>
                </a:solidFill>
                <a:latin typeface="Calibri"/>
                <a:ea typeface="Calibri"/>
                <a:cs typeface="Calibri"/>
                <a:sym typeface="Calibri"/>
              </a:rPr>
              <a:t>te</a:t>
            </a:r>
            <a:endParaRPr sz="900">
              <a:latin typeface="Calibri"/>
              <a:ea typeface="Calibri"/>
              <a:cs typeface="Calibri"/>
              <a:sym typeface="Calibri"/>
            </a:endParaRPr>
          </a:p>
        </p:txBody>
      </p:sp>
      <p:sp>
        <p:nvSpPr>
          <p:cNvPr id="52" name="Google Shape;52;p8"/>
          <p:cNvSpPr txBox="1"/>
          <p:nvPr/>
        </p:nvSpPr>
        <p:spPr>
          <a:xfrm>
            <a:off x="8922905" y="4829263"/>
            <a:ext cx="128905"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FFFFFF"/>
                </a:solidFill>
                <a:latin typeface="Calibri"/>
                <a:ea typeface="Calibri"/>
                <a:cs typeface="Calibri"/>
                <a:sym typeface="Calibri"/>
              </a:rPr>
              <a:t>1</a:t>
            </a:r>
            <a:endParaRPr sz="1600">
              <a:latin typeface="Calibri"/>
              <a:ea typeface="Calibri"/>
              <a:cs typeface="Calibri"/>
              <a:sym typeface="Calibri"/>
            </a:endParaRPr>
          </a:p>
        </p:txBody>
      </p:sp>
      <p:sp>
        <p:nvSpPr>
          <p:cNvPr id="53" name="Google Shape;53;p8"/>
          <p:cNvSpPr/>
          <p:nvPr/>
        </p:nvSpPr>
        <p:spPr>
          <a:xfrm>
            <a:off x="922489" y="514350"/>
            <a:ext cx="26034" cy="3799840"/>
          </a:xfrm>
          <a:custGeom>
            <a:avLst/>
            <a:gdLst/>
            <a:ahLst/>
            <a:cxnLst/>
            <a:rect l="l" t="t" r="r" b="b"/>
            <a:pathLst>
              <a:path w="26034" h="3799840" extrusionOk="0">
                <a:moveTo>
                  <a:pt x="25799" y="3799499"/>
                </a:moveTo>
                <a:lnTo>
                  <a:pt x="0" y="3799499"/>
                </a:lnTo>
                <a:lnTo>
                  <a:pt x="0" y="0"/>
                </a:lnTo>
                <a:lnTo>
                  <a:pt x="25799" y="0"/>
                </a:lnTo>
                <a:lnTo>
                  <a:pt x="25799" y="3799499"/>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54" name="Google Shape;54;p8"/>
          <p:cNvGrpSpPr/>
          <p:nvPr/>
        </p:nvGrpSpPr>
        <p:grpSpPr>
          <a:xfrm>
            <a:off x="1091730" y="514350"/>
            <a:ext cx="7690605" cy="4470593"/>
            <a:chOff x="1091730" y="514350"/>
            <a:chExt cx="7690605" cy="4470593"/>
          </a:xfrm>
        </p:grpSpPr>
        <p:pic>
          <p:nvPicPr>
            <p:cNvPr id="55" name="Google Shape;55;p8"/>
            <p:cNvPicPr preferRelativeResize="0"/>
            <p:nvPr/>
          </p:nvPicPr>
          <p:blipFill rotWithShape="1">
            <a:blip r:embed="rId3">
              <a:alphaModFix/>
            </a:blip>
            <a:srcRect/>
            <a:stretch/>
          </p:blipFill>
          <p:spPr>
            <a:xfrm>
              <a:off x="1091730" y="514350"/>
              <a:ext cx="2520345" cy="3799421"/>
            </a:xfrm>
            <a:prstGeom prst="rect">
              <a:avLst/>
            </a:prstGeom>
            <a:noFill/>
            <a:ln>
              <a:noFill/>
            </a:ln>
          </p:spPr>
        </p:pic>
        <p:pic>
          <p:nvPicPr>
            <p:cNvPr id="56" name="Google Shape;56;p8"/>
            <p:cNvPicPr preferRelativeResize="0"/>
            <p:nvPr/>
          </p:nvPicPr>
          <p:blipFill rotWithShape="1">
            <a:blip r:embed="rId4">
              <a:alphaModFix/>
            </a:blip>
            <a:srcRect/>
            <a:stretch/>
          </p:blipFill>
          <p:spPr>
            <a:xfrm>
              <a:off x="7992935" y="4310481"/>
              <a:ext cx="789400" cy="67446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p:nvPr/>
        </p:nvSpPr>
        <p:spPr>
          <a:xfrm>
            <a:off x="0" y="-7212"/>
            <a:ext cx="9144000" cy="5157900"/>
          </a:xfrm>
          <a:prstGeom prst="rect">
            <a:avLst/>
          </a:prstGeom>
          <a:solidFill>
            <a:srgbClr val="004AAD"/>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46" name="Google Shape;146;p17"/>
          <p:cNvSpPr txBox="1"/>
          <p:nvPr/>
        </p:nvSpPr>
        <p:spPr>
          <a:xfrm>
            <a:off x="489275" y="224763"/>
            <a:ext cx="7244700" cy="338700"/>
          </a:xfrm>
          <a:prstGeom prst="rect">
            <a:avLst/>
          </a:prstGeom>
          <a:noFill/>
          <a:ln>
            <a:noFill/>
          </a:ln>
        </p:spPr>
        <p:txBody>
          <a:bodyPr spcFirstLastPara="1" wrap="square" lIns="0" tIns="0" rIns="0" bIns="0" anchor="t" anchorCtr="0">
            <a:spAutoFit/>
          </a:bodyPr>
          <a:lstStyle/>
          <a:p>
            <a:pPr marL="12700" lvl="0" indent="0" algn="l" rtl="0">
              <a:spcBef>
                <a:spcPts val="0"/>
              </a:spcBef>
              <a:spcAft>
                <a:spcPts val="0"/>
              </a:spcAft>
              <a:buClr>
                <a:schemeClr val="dk1"/>
              </a:buClr>
              <a:buFont typeface="Arial"/>
              <a:buNone/>
            </a:pPr>
            <a:r>
              <a:rPr lang="en-US" sz="2200" b="1">
                <a:solidFill>
                  <a:schemeClr val="lt1"/>
                </a:solidFill>
                <a:latin typeface="Times New Roman"/>
                <a:ea typeface="Times New Roman"/>
                <a:cs typeface="Times New Roman"/>
                <a:sym typeface="Times New Roman"/>
              </a:rPr>
              <a:t>L'impact de Wallenberg : Témoignages de survivants</a:t>
            </a:r>
            <a:endParaRPr sz="2300" b="1" i="0" u="none" strike="noStrike" cap="none">
              <a:solidFill>
                <a:srgbClr val="FFFFFF"/>
              </a:solidFill>
              <a:latin typeface="Playfair Display"/>
              <a:ea typeface="Playfair Display"/>
              <a:cs typeface="Playfair Display"/>
              <a:sym typeface="Playfair Display"/>
            </a:endParaRPr>
          </a:p>
        </p:txBody>
      </p:sp>
      <p:pic>
        <p:nvPicPr>
          <p:cNvPr id="147" name="Google Shape;147;p17" descr="Vera Goodkin was born in Hradec Kralove, Czechoslovakia in 1930. Her family fled to Hungary, where after the German occupation they were protected by Raoul Wallenberg. Vera Goodkin remembers her father's meeting with Wallenberg.&#10;http://www.yadvashem.org/righteous/stories/wallenberg&#10;&#10;This story was prepared with the support of The Conference on Jewish Material Claims Against Germany" title="Saved by Righteous Among the Nations Raoul Wallenberg in Budpaest: Vera Goodkin's testimony">
            <a:hlinkClick r:id="rId3"/>
          </p:cNvPr>
          <p:cNvPicPr preferRelativeResize="0"/>
          <p:nvPr/>
        </p:nvPicPr>
        <p:blipFill rotWithShape="1">
          <a:blip r:embed="rId4">
            <a:alphaModFix/>
          </a:blip>
          <a:srcRect/>
          <a:stretch/>
        </p:blipFill>
        <p:spPr>
          <a:xfrm>
            <a:off x="682138" y="1464063"/>
            <a:ext cx="2180026" cy="1226263"/>
          </a:xfrm>
          <a:prstGeom prst="rect">
            <a:avLst/>
          </a:prstGeom>
          <a:noFill/>
          <a:ln>
            <a:noFill/>
          </a:ln>
        </p:spPr>
      </p:pic>
      <p:pic>
        <p:nvPicPr>
          <p:cNvPr id="148" name="Google Shape;148;p17" descr="Jewish Holocaust survivor, Agnes Adachi, recounts Raoul Wallenberg arriving in Budapest in 1944. &#10;&#10;Raoul Wallenberg was a Swedish diplomat and architect, who saved thousands of Jews in German-occupied Hungary.&#10;&#10;To view Agnes Adachi’s full testimony, visit https://vhaonline.usc.edu/viewingPage?testimonyID=13900&amp;returnIndex=0.&#10;&#10;Learn more about USC Shoah Foundation: https://sfi.usc.edu/&#10;&#10;SUBSCRIBE: https://www.youtube.com/c/USCShoahFoundation/?sub_confirmation=1&#10;&#10;Connect with USC Shoah Foundation:&#10;Facebook: https://www.facebook.com/USCSFI&#10;Twitter: https://twitter.com/USCShoahFdn&#10;Instagram: https://www.instagram.com/uscshoahfoundation/&#10;IWitness: http://iwitness.usc.edu/SFI/&#10;&#10;Website: https://sfi.usc.edu/&#10;&#10;About USC Shoah Foundation:&#10;USC Shoah Foundation – The Institute for Visual History and Education develops&#10;empathy, understanding and respect through testimony, using its Visual History Archive of more than 55,000 video testimonies, academic programs and partnerships across USC and 170 universities, and award-winning IWitness education program. USC Shoah Foundation’s interactive programming, research and materials are accessed in museums and universities, cited by government leaders and NGOs, and taught in classrooms around the world. Now in its third decade, USC Shoah Foundation reaches millions of people on six continents from its home at the University of Southern California.&#10;&#10;Copyright USC Shoah Foundation – The Institute for Visual History and Education&#10;&#10;#jewishsurvivor #uscshoah #holocaust #wwii #antisemitism #discrimination #nazis #Swedish #architecture #Budapest #diplomat" title="The Arrival of Raoul Wallenberg | Agnes Adachi | USC Shoah Foundation">
            <a:hlinkClick r:id="rId5"/>
          </p:cNvPr>
          <p:cNvPicPr preferRelativeResize="0"/>
          <p:nvPr/>
        </p:nvPicPr>
        <p:blipFill rotWithShape="1">
          <a:blip r:embed="rId6">
            <a:alphaModFix/>
          </a:blip>
          <a:srcRect/>
          <a:stretch/>
        </p:blipFill>
        <p:spPr>
          <a:xfrm>
            <a:off x="2316050" y="3203813"/>
            <a:ext cx="2036400" cy="1145462"/>
          </a:xfrm>
          <a:prstGeom prst="rect">
            <a:avLst/>
          </a:prstGeom>
          <a:noFill/>
          <a:ln>
            <a:noFill/>
          </a:ln>
        </p:spPr>
      </p:pic>
      <p:sp>
        <p:nvSpPr>
          <p:cNvPr id="149" name="Google Shape;149;p17"/>
          <p:cNvSpPr txBox="1"/>
          <p:nvPr/>
        </p:nvSpPr>
        <p:spPr>
          <a:xfrm>
            <a:off x="664700" y="2690313"/>
            <a:ext cx="2214900" cy="5850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Vera Goodkin</a:t>
            </a:r>
            <a:endParaRPr sz="16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(4 min)</a:t>
            </a:r>
            <a:endParaRPr sz="1600" b="0" i="0" u="none" strike="noStrike" cap="none">
              <a:solidFill>
                <a:schemeClr val="lt1"/>
              </a:solidFill>
              <a:latin typeface="Calibri"/>
              <a:ea typeface="Calibri"/>
              <a:cs typeface="Calibri"/>
              <a:sym typeface="Calibri"/>
            </a:endParaRPr>
          </a:p>
        </p:txBody>
      </p:sp>
      <p:sp>
        <p:nvSpPr>
          <p:cNvPr id="150" name="Google Shape;150;p17"/>
          <p:cNvSpPr txBox="1"/>
          <p:nvPr/>
        </p:nvSpPr>
        <p:spPr>
          <a:xfrm>
            <a:off x="2391575" y="4408388"/>
            <a:ext cx="2261700" cy="3387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Agnes Adachi’s  (7 min)</a:t>
            </a:r>
            <a:endParaRPr sz="1600" b="0" i="0" u="none" strike="noStrike" cap="none">
              <a:solidFill>
                <a:schemeClr val="lt1"/>
              </a:solidFill>
              <a:latin typeface="Calibri"/>
              <a:ea typeface="Calibri"/>
              <a:cs typeface="Calibri"/>
              <a:sym typeface="Calibri"/>
            </a:endParaRPr>
          </a:p>
        </p:txBody>
      </p:sp>
      <p:pic>
        <p:nvPicPr>
          <p:cNvPr id="151" name="Google Shape;151;p17" descr="When the Jews of Budapest were set to be deported in 1944, Raoul Wallenberg, a Swedish diplomat stationed in Hungary during WWII, led an operation to save them. He paid a heavy price for his bravery: Wallenberg was detained 75 years ago today on January 17, 1945. He was not seen from again. His efforts saved 140,000 Jews from certain death." title="The bravery of Swedish diplomat Raoul Wallenberg">
            <a:hlinkClick r:id="rId7"/>
          </p:cNvPr>
          <p:cNvPicPr preferRelativeResize="0"/>
          <p:nvPr/>
        </p:nvPicPr>
        <p:blipFill rotWithShape="1">
          <a:blip r:embed="rId8">
            <a:alphaModFix/>
          </a:blip>
          <a:srcRect/>
          <a:stretch/>
        </p:blipFill>
        <p:spPr>
          <a:xfrm>
            <a:off x="4352450" y="1537264"/>
            <a:ext cx="1919775" cy="1079861"/>
          </a:xfrm>
          <a:prstGeom prst="rect">
            <a:avLst/>
          </a:prstGeom>
          <a:noFill/>
          <a:ln>
            <a:noFill/>
          </a:ln>
        </p:spPr>
      </p:pic>
      <p:sp>
        <p:nvSpPr>
          <p:cNvPr id="152" name="Google Shape;152;p17"/>
          <p:cNvSpPr txBox="1"/>
          <p:nvPr/>
        </p:nvSpPr>
        <p:spPr>
          <a:xfrm>
            <a:off x="4240425" y="2643725"/>
            <a:ext cx="2143800" cy="3387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(2 min)</a:t>
            </a:r>
            <a:endParaRPr sz="1600" b="0" i="0" u="none" strike="noStrike" cap="none">
              <a:solidFill>
                <a:schemeClr val="lt1"/>
              </a:solidFill>
              <a:latin typeface="Calibri"/>
              <a:ea typeface="Calibri"/>
              <a:cs typeface="Calibri"/>
              <a:sym typeface="Calibri"/>
            </a:endParaRPr>
          </a:p>
        </p:txBody>
      </p:sp>
      <p:sp>
        <p:nvSpPr>
          <p:cNvPr id="153" name="Google Shape;153;p17"/>
          <p:cNvSpPr txBox="1"/>
          <p:nvPr/>
        </p:nvSpPr>
        <p:spPr>
          <a:xfrm>
            <a:off x="8808525" y="4804950"/>
            <a:ext cx="343800" cy="3387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18</a:t>
            </a:r>
            <a:endParaRPr sz="1600" b="0" i="0" u="none" strike="noStrike" cap="none">
              <a:solidFill>
                <a:schemeClr val="lt1"/>
              </a:solidFill>
              <a:latin typeface="Calibri"/>
              <a:ea typeface="Calibri"/>
              <a:cs typeface="Calibri"/>
              <a:sym typeface="Calibri"/>
            </a:endParaRPr>
          </a:p>
        </p:txBody>
      </p:sp>
      <p:pic>
        <p:nvPicPr>
          <p:cNvPr id="154" name="Google Shape;154;p17">
            <a:hlinkClick r:id="rId9"/>
          </p:cNvPr>
          <p:cNvPicPr preferRelativeResize="0"/>
          <p:nvPr/>
        </p:nvPicPr>
        <p:blipFill>
          <a:blip r:embed="rId10">
            <a:alphaModFix/>
          </a:blip>
          <a:stretch>
            <a:fillRect/>
          </a:stretch>
        </p:blipFill>
        <p:spPr>
          <a:xfrm>
            <a:off x="6120770" y="3123025"/>
            <a:ext cx="2024005" cy="1226250"/>
          </a:xfrm>
          <a:prstGeom prst="rect">
            <a:avLst/>
          </a:prstGeom>
          <a:noFill/>
          <a:ln>
            <a:noFill/>
          </a:ln>
        </p:spPr>
      </p:pic>
      <p:sp>
        <p:nvSpPr>
          <p:cNvPr id="155" name="Google Shape;155;p17"/>
          <p:cNvSpPr txBox="1"/>
          <p:nvPr/>
        </p:nvSpPr>
        <p:spPr>
          <a:xfrm>
            <a:off x="5896200" y="4277900"/>
            <a:ext cx="27474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lt1"/>
                </a:solidFill>
                <a:latin typeface="Calibri"/>
                <a:ea typeface="Calibri"/>
                <a:cs typeface="Calibri"/>
                <a:sym typeface="Calibri"/>
              </a:rPr>
              <a:t>Tommy Strasser’s </a:t>
            </a:r>
            <a:endParaRPr sz="1600">
              <a:solidFill>
                <a:schemeClr val="lt1"/>
              </a:solidFill>
              <a:latin typeface="Calibri"/>
              <a:ea typeface="Calibri"/>
              <a:cs typeface="Calibri"/>
              <a:sym typeface="Calibri"/>
            </a:endParaRPr>
          </a:p>
          <a:p>
            <a:pPr marL="0" lvl="0" indent="0" algn="ctr" rtl="0">
              <a:spcBef>
                <a:spcPts val="0"/>
              </a:spcBef>
              <a:spcAft>
                <a:spcPts val="0"/>
              </a:spcAft>
              <a:buNone/>
            </a:pPr>
            <a:r>
              <a:rPr lang="en-US" sz="1600">
                <a:solidFill>
                  <a:schemeClr val="lt1"/>
                </a:solidFill>
                <a:latin typeface="Calibri"/>
                <a:ea typeface="Calibri"/>
                <a:cs typeface="Calibri"/>
                <a:sym typeface="Calibri"/>
              </a:rPr>
              <a:t>(3 mins)</a:t>
            </a:r>
            <a:endParaRPr sz="16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10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0" name="Google Shape;160;p18"/>
          <p:cNvSpPr/>
          <p:nvPr/>
        </p:nvSpPr>
        <p:spPr>
          <a:xfrm>
            <a:off x="0" y="0"/>
            <a:ext cx="5343525" cy="5143500"/>
          </a:xfrm>
          <a:custGeom>
            <a:avLst/>
            <a:gdLst/>
            <a:ahLst/>
            <a:cxnLst/>
            <a:rect l="l" t="t" r="r" b="b"/>
            <a:pathLst>
              <a:path w="5343525" h="5143500" extrusionOk="0">
                <a:moveTo>
                  <a:pt x="0" y="0"/>
                </a:moveTo>
                <a:lnTo>
                  <a:pt x="5342999" y="0"/>
                </a:lnTo>
                <a:lnTo>
                  <a:pt x="5342999"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161" name="Google Shape;161;p18"/>
          <p:cNvGrpSpPr/>
          <p:nvPr/>
        </p:nvGrpSpPr>
        <p:grpSpPr>
          <a:xfrm>
            <a:off x="5823381" y="871131"/>
            <a:ext cx="2787015" cy="4103940"/>
            <a:chOff x="5823381" y="871131"/>
            <a:chExt cx="2787015" cy="4103940"/>
          </a:xfrm>
        </p:grpSpPr>
        <p:pic>
          <p:nvPicPr>
            <p:cNvPr id="162" name="Google Shape;162;p18"/>
            <p:cNvPicPr preferRelativeResize="0"/>
            <p:nvPr/>
          </p:nvPicPr>
          <p:blipFill rotWithShape="1">
            <a:blip r:embed="rId3">
              <a:alphaModFix/>
            </a:blip>
            <a:srcRect/>
            <a:stretch/>
          </p:blipFill>
          <p:spPr>
            <a:xfrm>
              <a:off x="5837516" y="871131"/>
              <a:ext cx="2743193" cy="1543050"/>
            </a:xfrm>
            <a:prstGeom prst="rect">
              <a:avLst/>
            </a:prstGeom>
            <a:noFill/>
            <a:ln>
              <a:noFill/>
            </a:ln>
          </p:spPr>
        </p:pic>
        <p:pic>
          <p:nvPicPr>
            <p:cNvPr id="163" name="Google Shape;163;p18"/>
            <p:cNvPicPr preferRelativeResize="0"/>
            <p:nvPr/>
          </p:nvPicPr>
          <p:blipFill rotWithShape="1">
            <a:blip r:embed="rId4">
              <a:alphaModFix/>
            </a:blip>
            <a:srcRect/>
            <a:stretch/>
          </p:blipFill>
          <p:spPr>
            <a:xfrm>
              <a:off x="5823381" y="2429991"/>
              <a:ext cx="2786660" cy="2544609"/>
            </a:xfrm>
            <a:prstGeom prst="rect">
              <a:avLst/>
            </a:prstGeom>
            <a:noFill/>
            <a:ln>
              <a:noFill/>
            </a:ln>
          </p:spPr>
        </p:pic>
        <p:sp>
          <p:nvSpPr>
            <p:cNvPr id="164" name="Google Shape;164;p18"/>
            <p:cNvSpPr/>
            <p:nvPr/>
          </p:nvSpPr>
          <p:spPr>
            <a:xfrm>
              <a:off x="5823381" y="2429991"/>
              <a:ext cx="2787015" cy="2545080"/>
            </a:xfrm>
            <a:custGeom>
              <a:avLst/>
              <a:gdLst/>
              <a:ahLst/>
              <a:cxnLst/>
              <a:rect l="l" t="t" r="r" b="b"/>
              <a:pathLst>
                <a:path w="2787015" h="2545079" extrusionOk="0">
                  <a:moveTo>
                    <a:pt x="0" y="0"/>
                  </a:moveTo>
                  <a:lnTo>
                    <a:pt x="2786660" y="0"/>
                  </a:lnTo>
                  <a:lnTo>
                    <a:pt x="2786660" y="2544609"/>
                  </a:lnTo>
                  <a:lnTo>
                    <a:pt x="0" y="2544609"/>
                  </a:lnTo>
                  <a:lnTo>
                    <a:pt x="0" y="0"/>
                  </a:lnTo>
                  <a:close/>
                </a:path>
              </a:pathLst>
            </a:custGeom>
            <a:noFill/>
            <a:ln w="66650" cap="flat" cmpd="sng">
              <a:solidFill>
                <a:srgbClr val="004AA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65" name="Google Shape;165;p18"/>
          <p:cNvSpPr txBox="1">
            <a:spLocks noGrp="1"/>
          </p:cNvSpPr>
          <p:nvPr>
            <p:ph type="title"/>
          </p:nvPr>
        </p:nvSpPr>
        <p:spPr>
          <a:xfrm>
            <a:off x="501650" y="264909"/>
            <a:ext cx="301752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Justes parmi les nations</a:t>
            </a:r>
            <a:endParaRPr sz="2300"/>
          </a:p>
        </p:txBody>
      </p:sp>
      <p:sp>
        <p:nvSpPr>
          <p:cNvPr id="166" name="Google Shape;166;p18"/>
          <p:cNvSpPr txBox="1"/>
          <p:nvPr/>
        </p:nvSpPr>
        <p:spPr>
          <a:xfrm>
            <a:off x="501650" y="867524"/>
            <a:ext cx="4371340" cy="3447415"/>
          </a:xfrm>
          <a:prstGeom prst="rect">
            <a:avLst/>
          </a:prstGeom>
          <a:noFill/>
          <a:ln>
            <a:noFill/>
          </a:ln>
        </p:spPr>
        <p:txBody>
          <a:bodyPr spcFirstLastPara="1" wrap="square" lIns="0" tIns="12700" rIns="0" bIns="0" anchor="t" anchorCtr="0">
            <a:spAutoFit/>
          </a:bodyPr>
          <a:lstStyle/>
          <a:p>
            <a:pPr marL="12700" marR="5080" lvl="0" indent="0" algn="l" rtl="0">
              <a:lnSpc>
                <a:spcPct val="149200"/>
              </a:lnSpc>
              <a:spcBef>
                <a:spcPts val="0"/>
              </a:spcBef>
              <a:spcAft>
                <a:spcPts val="0"/>
              </a:spcAft>
              <a:buNone/>
            </a:pPr>
            <a:r>
              <a:rPr lang="en-US" sz="1500">
                <a:solidFill>
                  <a:srgbClr val="FFFFFF"/>
                </a:solidFill>
                <a:latin typeface="Calibri"/>
                <a:ea typeface="Calibri"/>
                <a:cs typeface="Calibri"/>
                <a:sym typeface="Calibri"/>
              </a:rPr>
              <a:t>Pour son incroyable bravoure et son sens moral,  le 26 novembre 1963, Wallenberg est reconnu  par Yad Vashem comme Juste parmi les nations,  un honneur accordé par la Cour suprême de  l'État d'Israël à tous les non-Juifs qui, par pur  altruisme, ont risqué leur propre vie pour aider à  protéger les Juifs d'Europe contre les nazis.</a:t>
            </a:r>
            <a:endParaRPr sz="1500">
              <a:latin typeface="Calibri"/>
              <a:ea typeface="Calibri"/>
              <a:cs typeface="Calibri"/>
              <a:sym typeface="Calibri"/>
            </a:endParaRPr>
          </a:p>
          <a:p>
            <a:pPr marL="0" marR="0" lvl="0" indent="0" algn="l" rtl="0">
              <a:lnSpc>
                <a:spcPct val="100000"/>
              </a:lnSpc>
              <a:spcBef>
                <a:spcPts val="50"/>
              </a:spcBef>
              <a:spcAft>
                <a:spcPts val="0"/>
              </a:spcAft>
              <a:buNone/>
            </a:pPr>
            <a:endParaRPr sz="2200">
              <a:latin typeface="Calibri"/>
              <a:ea typeface="Calibri"/>
              <a:cs typeface="Calibri"/>
              <a:sym typeface="Calibri"/>
            </a:endParaRPr>
          </a:p>
          <a:p>
            <a:pPr marL="12700" marR="298450" lvl="0" indent="0" algn="l" rtl="0">
              <a:lnSpc>
                <a:spcPct val="150100"/>
              </a:lnSpc>
              <a:spcBef>
                <a:spcPts val="5"/>
              </a:spcBef>
              <a:spcAft>
                <a:spcPts val="0"/>
              </a:spcAft>
              <a:buNone/>
            </a:pPr>
            <a:r>
              <a:rPr lang="en-US" sz="1500">
                <a:solidFill>
                  <a:srgbClr val="FFFFFF"/>
                </a:solidFill>
                <a:latin typeface="Calibri"/>
                <a:ea typeface="Calibri"/>
                <a:cs typeface="Calibri"/>
                <a:sym typeface="Calibri"/>
              </a:rPr>
              <a:t>Inscription en hébreu sur la médaille : </a:t>
            </a:r>
            <a:r>
              <a:rPr lang="en-US" sz="1500" b="1">
                <a:solidFill>
                  <a:srgbClr val="FFFFFF"/>
                </a:solidFill>
                <a:latin typeface="Arial"/>
                <a:ea typeface="Arial"/>
                <a:cs typeface="Arial"/>
                <a:sym typeface="Arial"/>
              </a:rPr>
              <a:t>"Celui qui  sauve une vie sauve le monde entier".</a:t>
            </a:r>
            <a:endParaRPr sz="1500">
              <a:latin typeface="Arial"/>
              <a:ea typeface="Arial"/>
              <a:cs typeface="Arial"/>
              <a:sym typeface="Arial"/>
            </a:endParaRPr>
          </a:p>
        </p:txBody>
      </p:sp>
      <p:sp>
        <p:nvSpPr>
          <p:cNvPr id="167" name="Google Shape;167;p18"/>
          <p:cNvSpPr txBox="1"/>
          <p:nvPr/>
        </p:nvSpPr>
        <p:spPr>
          <a:xfrm>
            <a:off x="5808345" y="185801"/>
            <a:ext cx="2438400" cy="617855"/>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300" b="1">
                <a:solidFill>
                  <a:srgbClr val="004AAD"/>
                </a:solidFill>
                <a:latin typeface="Arial"/>
                <a:ea typeface="Arial"/>
                <a:cs typeface="Arial"/>
                <a:sym typeface="Arial"/>
              </a:rPr>
              <a:t>Regardez : "Si vous sauvez  une vie, vous sauvez le monde  entier".</a:t>
            </a:r>
            <a:endParaRPr sz="1300">
              <a:latin typeface="Arial"/>
              <a:ea typeface="Arial"/>
              <a:cs typeface="Arial"/>
              <a:sym typeface="Arial"/>
            </a:endParaRPr>
          </a:p>
        </p:txBody>
      </p:sp>
      <p:sp>
        <p:nvSpPr>
          <p:cNvPr id="168" name="Google Shape;168;p18"/>
          <p:cNvSpPr txBox="1"/>
          <p:nvPr/>
        </p:nvSpPr>
        <p:spPr>
          <a:xfrm>
            <a:off x="8841499" y="4815344"/>
            <a:ext cx="228600"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004AAD"/>
                </a:solidFill>
                <a:latin typeface="Calibri"/>
                <a:ea typeface="Calibri"/>
                <a:cs typeface="Calibri"/>
                <a:sym typeface="Calibri"/>
              </a:rPr>
              <a:t>19</a:t>
            </a:r>
            <a:endParaRPr sz="16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grpSp>
        <p:nvGrpSpPr>
          <p:cNvPr id="173" name="Google Shape;173;p19"/>
          <p:cNvGrpSpPr/>
          <p:nvPr/>
        </p:nvGrpSpPr>
        <p:grpSpPr>
          <a:xfrm>
            <a:off x="0" y="0"/>
            <a:ext cx="6455410" cy="5143500"/>
            <a:chOff x="0" y="0"/>
            <a:chExt cx="6455410" cy="5143500"/>
          </a:xfrm>
        </p:grpSpPr>
        <p:sp>
          <p:nvSpPr>
            <p:cNvPr id="174" name="Google Shape;174;p19"/>
            <p:cNvSpPr/>
            <p:nvPr/>
          </p:nvSpPr>
          <p:spPr>
            <a:xfrm>
              <a:off x="0" y="0"/>
              <a:ext cx="6455410" cy="5143500"/>
            </a:xfrm>
            <a:custGeom>
              <a:avLst/>
              <a:gdLst/>
              <a:ahLst/>
              <a:cxnLst/>
              <a:rect l="l" t="t" r="r" b="b"/>
              <a:pathLst>
                <a:path w="6455410" h="5143500" extrusionOk="0">
                  <a:moveTo>
                    <a:pt x="0" y="0"/>
                  </a:moveTo>
                  <a:lnTo>
                    <a:pt x="6455398" y="0"/>
                  </a:lnTo>
                  <a:lnTo>
                    <a:pt x="6455398"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75" name="Google Shape;175;p19"/>
            <p:cNvPicPr preferRelativeResize="0"/>
            <p:nvPr/>
          </p:nvPicPr>
          <p:blipFill rotWithShape="1">
            <a:blip r:embed="rId3">
              <a:alphaModFix/>
            </a:blip>
            <a:srcRect/>
            <a:stretch/>
          </p:blipFill>
          <p:spPr>
            <a:xfrm>
              <a:off x="346786" y="1987778"/>
              <a:ext cx="4249587" cy="2043112"/>
            </a:xfrm>
            <a:prstGeom prst="rect">
              <a:avLst/>
            </a:prstGeom>
            <a:noFill/>
            <a:ln>
              <a:noFill/>
            </a:ln>
          </p:spPr>
        </p:pic>
        <p:pic>
          <p:nvPicPr>
            <p:cNvPr id="176" name="Google Shape;176;p19"/>
            <p:cNvPicPr preferRelativeResize="0"/>
            <p:nvPr/>
          </p:nvPicPr>
          <p:blipFill rotWithShape="1">
            <a:blip r:embed="rId4">
              <a:alphaModFix/>
            </a:blip>
            <a:srcRect/>
            <a:stretch/>
          </p:blipFill>
          <p:spPr>
            <a:xfrm>
              <a:off x="4716640" y="1994128"/>
              <a:ext cx="1511514" cy="2082927"/>
            </a:xfrm>
            <a:prstGeom prst="rect">
              <a:avLst/>
            </a:prstGeom>
            <a:noFill/>
            <a:ln>
              <a:noFill/>
            </a:ln>
          </p:spPr>
        </p:pic>
      </p:grpSp>
      <p:sp>
        <p:nvSpPr>
          <p:cNvPr id="177" name="Google Shape;177;p19"/>
          <p:cNvSpPr txBox="1">
            <a:spLocks noGrp="1"/>
          </p:cNvSpPr>
          <p:nvPr>
            <p:ph type="title"/>
          </p:nvPr>
        </p:nvSpPr>
        <p:spPr>
          <a:xfrm>
            <a:off x="334009" y="233337"/>
            <a:ext cx="304927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Hommage à Wallenberg</a:t>
            </a:r>
            <a:endParaRPr sz="2300"/>
          </a:p>
        </p:txBody>
      </p:sp>
      <p:sp>
        <p:nvSpPr>
          <p:cNvPr id="178" name="Google Shape;178;p19"/>
          <p:cNvSpPr txBox="1"/>
          <p:nvPr/>
        </p:nvSpPr>
        <p:spPr>
          <a:xfrm>
            <a:off x="334009" y="737298"/>
            <a:ext cx="5527040" cy="1076325"/>
          </a:xfrm>
          <a:prstGeom prst="rect">
            <a:avLst/>
          </a:prstGeom>
          <a:noFill/>
          <a:ln>
            <a:noFill/>
          </a:ln>
        </p:spPr>
        <p:txBody>
          <a:bodyPr spcFirstLastPara="1" wrap="square" lIns="0" tIns="12700" rIns="0" bIns="0" anchor="t" anchorCtr="0">
            <a:spAutoFit/>
          </a:bodyPr>
          <a:lstStyle/>
          <a:p>
            <a:pPr marL="12700" marR="5080" lvl="0" indent="0" algn="l" rtl="0">
              <a:lnSpc>
                <a:spcPct val="114900"/>
              </a:lnSpc>
              <a:spcBef>
                <a:spcPts val="0"/>
              </a:spcBef>
              <a:spcAft>
                <a:spcPts val="0"/>
              </a:spcAft>
              <a:buNone/>
            </a:pPr>
            <a:r>
              <a:rPr lang="en-US" sz="1500">
                <a:solidFill>
                  <a:srgbClr val="FFFFFF"/>
                </a:solidFill>
                <a:latin typeface="Calibri"/>
                <a:ea typeface="Calibri"/>
                <a:cs typeface="Calibri"/>
                <a:sym typeface="Calibri"/>
              </a:rPr>
              <a:t>D'innombrables pays dans le monde ont créé des monuments  en l'honneur de Wallenberg. Il est citoyen d'honneur du  Royaume-Uni, des États-Unis, de la Hongrie, du Canada et  d'Israël.</a:t>
            </a:r>
            <a:endParaRPr sz="1500">
              <a:latin typeface="Calibri"/>
              <a:ea typeface="Calibri"/>
              <a:cs typeface="Calibri"/>
              <a:sym typeface="Calibri"/>
            </a:endParaRPr>
          </a:p>
        </p:txBody>
      </p:sp>
      <p:sp>
        <p:nvSpPr>
          <p:cNvPr id="179" name="Google Shape;179;p19"/>
          <p:cNvSpPr txBox="1"/>
          <p:nvPr/>
        </p:nvSpPr>
        <p:spPr>
          <a:xfrm>
            <a:off x="334009" y="4073601"/>
            <a:ext cx="5789295" cy="901065"/>
          </a:xfrm>
          <a:prstGeom prst="rect">
            <a:avLst/>
          </a:prstGeom>
          <a:noFill/>
          <a:ln>
            <a:noFill/>
          </a:ln>
        </p:spPr>
        <p:txBody>
          <a:bodyPr spcFirstLastPara="1" wrap="square" lIns="0" tIns="12700" rIns="0" bIns="0" anchor="t" anchorCtr="0">
            <a:spAutoFit/>
          </a:bodyPr>
          <a:lstStyle/>
          <a:p>
            <a:pPr marL="12700" marR="173990" lvl="0" indent="0" algn="l" rtl="0">
              <a:lnSpc>
                <a:spcPct val="114900"/>
              </a:lnSpc>
              <a:spcBef>
                <a:spcPts val="0"/>
              </a:spcBef>
              <a:spcAft>
                <a:spcPts val="0"/>
              </a:spcAft>
              <a:buNone/>
            </a:pPr>
            <a:r>
              <a:rPr lang="en-US" sz="1000" b="1">
                <a:solidFill>
                  <a:srgbClr val="FFFFFF"/>
                </a:solidFill>
                <a:latin typeface="Arial"/>
                <a:ea typeface="Arial"/>
                <a:cs typeface="Arial"/>
                <a:sym typeface="Arial"/>
              </a:rPr>
              <a:t>En haut : </a:t>
            </a:r>
            <a:r>
              <a:rPr lang="en-US" sz="1000">
                <a:solidFill>
                  <a:srgbClr val="FFFFFF"/>
                </a:solidFill>
                <a:latin typeface="Calibri"/>
                <a:ea typeface="Calibri"/>
                <a:cs typeface="Calibri"/>
                <a:sym typeface="Calibri"/>
              </a:rPr>
              <a:t>Le mémorial Raoul Wallenberg, Toronto, Canada. En </a:t>
            </a:r>
            <a:r>
              <a:rPr lang="en-US" sz="1000" b="1">
                <a:solidFill>
                  <a:srgbClr val="FFFFFF"/>
                </a:solidFill>
                <a:latin typeface="Arial"/>
                <a:ea typeface="Arial"/>
                <a:cs typeface="Arial"/>
                <a:sym typeface="Arial"/>
              </a:rPr>
              <a:t>marge, au complet : </a:t>
            </a:r>
            <a:r>
              <a:rPr lang="en-US" sz="1000">
                <a:solidFill>
                  <a:srgbClr val="FFFFFF"/>
                </a:solidFill>
                <a:latin typeface="Calibri"/>
                <a:ea typeface="Calibri"/>
                <a:cs typeface="Calibri"/>
                <a:sym typeface="Calibri"/>
              </a:rPr>
              <a:t>Parc Raoul  Wallenberg, Nepean (Ottawa), Canada. </a:t>
            </a:r>
            <a:r>
              <a:rPr lang="en-US" sz="1000" b="1">
                <a:solidFill>
                  <a:srgbClr val="FFFFFF"/>
                </a:solidFill>
                <a:latin typeface="Arial"/>
                <a:ea typeface="Arial"/>
                <a:cs typeface="Arial"/>
                <a:sym typeface="Arial"/>
              </a:rPr>
              <a:t>Marge, en haut : </a:t>
            </a:r>
            <a:r>
              <a:rPr lang="en-US" sz="1000">
                <a:solidFill>
                  <a:srgbClr val="FFFFFF"/>
                </a:solidFill>
                <a:latin typeface="Calibri"/>
                <a:ea typeface="Calibri"/>
                <a:cs typeface="Calibri"/>
                <a:sym typeface="Calibri"/>
              </a:rPr>
              <a:t>Panneau du parc commémorant  Wallenberg. </a:t>
            </a:r>
            <a:r>
              <a:rPr lang="en-US" sz="1000" b="1">
                <a:solidFill>
                  <a:srgbClr val="FFFFFF"/>
                </a:solidFill>
                <a:latin typeface="Arial"/>
                <a:ea typeface="Arial"/>
                <a:cs typeface="Arial"/>
                <a:sym typeface="Arial"/>
              </a:rPr>
              <a:t>Marge, milieu :</a:t>
            </a:r>
            <a:endParaRPr sz="1000">
              <a:latin typeface="Arial"/>
              <a:ea typeface="Arial"/>
              <a:cs typeface="Arial"/>
              <a:sym typeface="Arial"/>
            </a:endParaRPr>
          </a:p>
          <a:p>
            <a:pPr marL="12700" marR="0" lvl="0" indent="0" algn="l" rtl="0">
              <a:lnSpc>
                <a:spcPct val="100000"/>
              </a:lnSpc>
              <a:spcBef>
                <a:spcPts val="175"/>
              </a:spcBef>
              <a:spcAft>
                <a:spcPts val="0"/>
              </a:spcAft>
              <a:buNone/>
            </a:pPr>
            <a:r>
              <a:rPr lang="en-US" sz="1000">
                <a:solidFill>
                  <a:srgbClr val="FFFFFF"/>
                </a:solidFill>
                <a:latin typeface="Calibri"/>
                <a:ea typeface="Calibri"/>
                <a:cs typeface="Calibri"/>
                <a:sym typeface="Calibri"/>
              </a:rPr>
              <a:t>Statue "Pietà" (1987) dans le parc, créée par le sculpteur Uga Drava, en l'honneur de Wallenberg.</a:t>
            </a:r>
            <a:endParaRPr sz="1000">
              <a:latin typeface="Calibri"/>
              <a:ea typeface="Calibri"/>
              <a:cs typeface="Calibri"/>
              <a:sym typeface="Calibri"/>
            </a:endParaRPr>
          </a:p>
          <a:p>
            <a:pPr marL="12700" marR="0" lvl="0" indent="0" algn="l" rtl="0">
              <a:lnSpc>
                <a:spcPct val="100000"/>
              </a:lnSpc>
              <a:spcBef>
                <a:spcPts val="180"/>
              </a:spcBef>
              <a:spcAft>
                <a:spcPts val="0"/>
              </a:spcAft>
              <a:buNone/>
            </a:pPr>
            <a:r>
              <a:rPr lang="en-US" sz="1000" b="1">
                <a:solidFill>
                  <a:srgbClr val="FFFFFF"/>
                </a:solidFill>
                <a:latin typeface="Arial"/>
                <a:ea typeface="Arial"/>
                <a:cs typeface="Arial"/>
                <a:sym typeface="Arial"/>
              </a:rPr>
              <a:t>Marge, en bas : </a:t>
            </a:r>
            <a:r>
              <a:rPr lang="en-US" sz="1000">
                <a:solidFill>
                  <a:srgbClr val="FFFFFF"/>
                </a:solidFill>
                <a:latin typeface="Calibri"/>
                <a:ea typeface="Calibri"/>
                <a:cs typeface="Calibri"/>
                <a:sym typeface="Calibri"/>
              </a:rPr>
              <a:t>Plaque de la ville de Nepean dans le parc reprenant la phrase talmudique "Celui</a:t>
            </a:r>
            <a:endParaRPr sz="1000">
              <a:latin typeface="Calibri"/>
              <a:ea typeface="Calibri"/>
              <a:cs typeface="Calibri"/>
              <a:sym typeface="Calibri"/>
            </a:endParaRPr>
          </a:p>
        </p:txBody>
      </p:sp>
      <p:grpSp>
        <p:nvGrpSpPr>
          <p:cNvPr id="180" name="Google Shape;180;p19"/>
          <p:cNvGrpSpPr/>
          <p:nvPr/>
        </p:nvGrpSpPr>
        <p:grpSpPr>
          <a:xfrm>
            <a:off x="6525006" y="37909"/>
            <a:ext cx="2220085" cy="5021524"/>
            <a:chOff x="6525006" y="37909"/>
            <a:chExt cx="2220085" cy="5021524"/>
          </a:xfrm>
        </p:grpSpPr>
        <p:pic>
          <p:nvPicPr>
            <p:cNvPr id="181" name="Google Shape;181;p19"/>
            <p:cNvPicPr preferRelativeResize="0"/>
            <p:nvPr/>
          </p:nvPicPr>
          <p:blipFill rotWithShape="1">
            <a:blip r:embed="rId5">
              <a:alphaModFix/>
            </a:blip>
            <a:srcRect/>
            <a:stretch/>
          </p:blipFill>
          <p:spPr>
            <a:xfrm>
              <a:off x="6528180" y="37909"/>
              <a:ext cx="2207412" cy="1033138"/>
            </a:xfrm>
            <a:prstGeom prst="rect">
              <a:avLst/>
            </a:prstGeom>
            <a:noFill/>
            <a:ln>
              <a:noFill/>
            </a:ln>
          </p:spPr>
        </p:pic>
        <p:pic>
          <p:nvPicPr>
            <p:cNvPr id="182" name="Google Shape;182;p19"/>
            <p:cNvPicPr preferRelativeResize="0"/>
            <p:nvPr/>
          </p:nvPicPr>
          <p:blipFill rotWithShape="1">
            <a:blip r:embed="rId6">
              <a:alphaModFix/>
            </a:blip>
            <a:srcRect/>
            <a:stretch/>
          </p:blipFill>
          <p:spPr>
            <a:xfrm>
              <a:off x="6531343" y="3605509"/>
              <a:ext cx="2213748" cy="1453924"/>
            </a:xfrm>
            <a:prstGeom prst="rect">
              <a:avLst/>
            </a:prstGeom>
            <a:noFill/>
            <a:ln>
              <a:noFill/>
            </a:ln>
          </p:spPr>
        </p:pic>
        <p:pic>
          <p:nvPicPr>
            <p:cNvPr id="183" name="Google Shape;183;p19"/>
            <p:cNvPicPr preferRelativeResize="0"/>
            <p:nvPr/>
          </p:nvPicPr>
          <p:blipFill rotWithShape="1">
            <a:blip r:embed="rId7">
              <a:alphaModFix/>
            </a:blip>
            <a:srcRect/>
            <a:stretch/>
          </p:blipFill>
          <p:spPr>
            <a:xfrm>
              <a:off x="6525006" y="1102617"/>
              <a:ext cx="2213748" cy="2471322"/>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grpSp>
        <p:nvGrpSpPr>
          <p:cNvPr id="188" name="Google Shape;188;p20"/>
          <p:cNvGrpSpPr/>
          <p:nvPr/>
        </p:nvGrpSpPr>
        <p:grpSpPr>
          <a:xfrm>
            <a:off x="0" y="0"/>
            <a:ext cx="6289040" cy="5143500"/>
            <a:chOff x="0" y="0"/>
            <a:chExt cx="6289040" cy="5143500"/>
          </a:xfrm>
        </p:grpSpPr>
        <p:sp>
          <p:nvSpPr>
            <p:cNvPr id="189" name="Google Shape;189;p20"/>
            <p:cNvSpPr/>
            <p:nvPr/>
          </p:nvSpPr>
          <p:spPr>
            <a:xfrm>
              <a:off x="0" y="0"/>
              <a:ext cx="6289040" cy="5143500"/>
            </a:xfrm>
            <a:custGeom>
              <a:avLst/>
              <a:gdLst/>
              <a:ahLst/>
              <a:cxnLst/>
              <a:rect l="l" t="t" r="r" b="b"/>
              <a:pathLst>
                <a:path w="6289040" h="5143500" extrusionOk="0">
                  <a:moveTo>
                    <a:pt x="0" y="0"/>
                  </a:moveTo>
                  <a:lnTo>
                    <a:pt x="6288812" y="0"/>
                  </a:lnTo>
                  <a:lnTo>
                    <a:pt x="6288812"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90" name="Google Shape;190;p20"/>
            <p:cNvPicPr preferRelativeResize="0"/>
            <p:nvPr/>
          </p:nvPicPr>
          <p:blipFill rotWithShape="1">
            <a:blip r:embed="rId3">
              <a:alphaModFix/>
            </a:blip>
            <a:srcRect/>
            <a:stretch/>
          </p:blipFill>
          <p:spPr>
            <a:xfrm>
              <a:off x="772007" y="868083"/>
              <a:ext cx="2259655" cy="3366135"/>
            </a:xfrm>
            <a:prstGeom prst="rect">
              <a:avLst/>
            </a:prstGeom>
            <a:noFill/>
            <a:ln>
              <a:noFill/>
            </a:ln>
          </p:spPr>
        </p:pic>
        <p:pic>
          <p:nvPicPr>
            <p:cNvPr id="191" name="Google Shape;191;p20"/>
            <p:cNvPicPr preferRelativeResize="0"/>
            <p:nvPr/>
          </p:nvPicPr>
          <p:blipFill rotWithShape="1">
            <a:blip r:embed="rId4">
              <a:alphaModFix/>
            </a:blip>
            <a:srcRect/>
            <a:stretch/>
          </p:blipFill>
          <p:spPr>
            <a:xfrm>
              <a:off x="3205162" y="868083"/>
              <a:ext cx="2497144" cy="3402329"/>
            </a:xfrm>
            <a:prstGeom prst="rect">
              <a:avLst/>
            </a:prstGeom>
            <a:noFill/>
            <a:ln>
              <a:noFill/>
            </a:ln>
          </p:spPr>
        </p:pic>
      </p:grpSp>
      <p:pic>
        <p:nvPicPr>
          <p:cNvPr id="192" name="Google Shape;192;p20"/>
          <p:cNvPicPr preferRelativeResize="0"/>
          <p:nvPr/>
        </p:nvPicPr>
        <p:blipFill rotWithShape="1">
          <a:blip r:embed="rId5">
            <a:alphaModFix/>
          </a:blip>
          <a:srcRect/>
          <a:stretch/>
        </p:blipFill>
        <p:spPr>
          <a:xfrm>
            <a:off x="6699262" y="1844459"/>
            <a:ext cx="1968410" cy="1373314"/>
          </a:xfrm>
          <a:prstGeom prst="rect">
            <a:avLst/>
          </a:prstGeom>
          <a:noFill/>
          <a:ln>
            <a:noFill/>
          </a:ln>
        </p:spPr>
      </p:pic>
      <p:pic>
        <p:nvPicPr>
          <p:cNvPr id="193" name="Google Shape;193;p20"/>
          <p:cNvPicPr preferRelativeResize="0"/>
          <p:nvPr/>
        </p:nvPicPr>
        <p:blipFill rotWithShape="1">
          <a:blip r:embed="rId6">
            <a:alphaModFix/>
          </a:blip>
          <a:srcRect/>
          <a:stretch/>
        </p:blipFill>
        <p:spPr>
          <a:xfrm>
            <a:off x="6699262" y="3510191"/>
            <a:ext cx="1965019" cy="1362075"/>
          </a:xfrm>
          <a:prstGeom prst="rect">
            <a:avLst/>
          </a:prstGeom>
          <a:noFill/>
          <a:ln>
            <a:noFill/>
          </a:ln>
        </p:spPr>
      </p:pic>
      <p:sp>
        <p:nvSpPr>
          <p:cNvPr id="194" name="Google Shape;194;p20"/>
          <p:cNvSpPr txBox="1">
            <a:spLocks noGrp="1"/>
          </p:cNvSpPr>
          <p:nvPr>
            <p:ph type="title"/>
          </p:nvPr>
        </p:nvSpPr>
        <p:spPr>
          <a:xfrm>
            <a:off x="448309" y="209537"/>
            <a:ext cx="304927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Hommage à Wallenberg</a:t>
            </a:r>
            <a:endParaRPr sz="2300"/>
          </a:p>
        </p:txBody>
      </p:sp>
      <p:sp>
        <p:nvSpPr>
          <p:cNvPr id="195" name="Google Shape;195;p20"/>
          <p:cNvSpPr txBox="1"/>
          <p:nvPr/>
        </p:nvSpPr>
        <p:spPr>
          <a:xfrm>
            <a:off x="741044" y="4250397"/>
            <a:ext cx="2261870" cy="1930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00">
                <a:solidFill>
                  <a:srgbClr val="FFFFFF"/>
                </a:solidFill>
                <a:latin typeface="Calibri"/>
                <a:ea typeface="Calibri"/>
                <a:cs typeface="Calibri"/>
                <a:sym typeface="Calibri"/>
              </a:rPr>
              <a:t>Monument à Londres, Royaume-Uni</a:t>
            </a:r>
            <a:endParaRPr sz="1100">
              <a:latin typeface="Calibri"/>
              <a:ea typeface="Calibri"/>
              <a:cs typeface="Calibri"/>
              <a:sym typeface="Calibri"/>
            </a:endParaRPr>
          </a:p>
        </p:txBody>
      </p:sp>
      <p:sp>
        <p:nvSpPr>
          <p:cNvPr id="196" name="Google Shape;196;p20"/>
          <p:cNvSpPr txBox="1"/>
          <p:nvPr/>
        </p:nvSpPr>
        <p:spPr>
          <a:xfrm>
            <a:off x="3168649" y="4250397"/>
            <a:ext cx="2364740" cy="1930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00">
                <a:solidFill>
                  <a:srgbClr val="FFFFFF"/>
                </a:solidFill>
                <a:latin typeface="Calibri"/>
                <a:ea typeface="Calibri"/>
                <a:cs typeface="Calibri"/>
                <a:sym typeface="Calibri"/>
              </a:rPr>
              <a:t>Monument à Buenos Aires, Argentine</a:t>
            </a:r>
            <a:endParaRPr sz="1100">
              <a:latin typeface="Calibri"/>
              <a:ea typeface="Calibri"/>
              <a:cs typeface="Calibri"/>
              <a:sym typeface="Calibri"/>
            </a:endParaRPr>
          </a:p>
        </p:txBody>
      </p:sp>
      <p:sp>
        <p:nvSpPr>
          <p:cNvPr id="197" name="Google Shape;197;p20"/>
          <p:cNvSpPr txBox="1"/>
          <p:nvPr/>
        </p:nvSpPr>
        <p:spPr>
          <a:xfrm>
            <a:off x="6686550" y="1540471"/>
            <a:ext cx="1450975"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004AAD"/>
                </a:solidFill>
                <a:latin typeface="Calibri"/>
                <a:ea typeface="Calibri"/>
                <a:cs typeface="Calibri"/>
                <a:sym typeface="Calibri"/>
              </a:rPr>
              <a:t>Rue de Jérusalem, Israël</a:t>
            </a:r>
            <a:endParaRPr sz="1000">
              <a:latin typeface="Calibri"/>
              <a:ea typeface="Calibri"/>
              <a:cs typeface="Calibri"/>
              <a:sym typeface="Calibri"/>
            </a:endParaRPr>
          </a:p>
        </p:txBody>
      </p:sp>
      <p:sp>
        <p:nvSpPr>
          <p:cNvPr id="198" name="Google Shape;198;p20"/>
          <p:cNvSpPr txBox="1"/>
          <p:nvPr/>
        </p:nvSpPr>
        <p:spPr>
          <a:xfrm>
            <a:off x="6686550" y="3198545"/>
            <a:ext cx="1806575"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004AAD"/>
                </a:solidFill>
                <a:latin typeface="Calibri"/>
                <a:ea typeface="Calibri"/>
                <a:cs typeface="Calibri"/>
                <a:sym typeface="Calibri"/>
              </a:rPr>
              <a:t>Monument à Stockholm, Suède</a:t>
            </a:r>
            <a:endParaRPr sz="1000">
              <a:latin typeface="Calibri"/>
              <a:ea typeface="Calibri"/>
              <a:cs typeface="Calibri"/>
              <a:sym typeface="Calibri"/>
            </a:endParaRPr>
          </a:p>
        </p:txBody>
      </p:sp>
      <p:sp>
        <p:nvSpPr>
          <p:cNvPr id="199" name="Google Shape;199;p20"/>
          <p:cNvSpPr txBox="1"/>
          <p:nvPr/>
        </p:nvSpPr>
        <p:spPr>
          <a:xfrm>
            <a:off x="6686550" y="4894288"/>
            <a:ext cx="1754505"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004AAD"/>
                </a:solidFill>
                <a:latin typeface="Calibri"/>
                <a:ea typeface="Calibri"/>
                <a:cs typeface="Calibri"/>
                <a:sym typeface="Calibri"/>
              </a:rPr>
              <a:t>Monument à Linköping, Suède</a:t>
            </a:r>
            <a:endParaRPr sz="1000">
              <a:latin typeface="Calibri"/>
              <a:ea typeface="Calibri"/>
              <a:cs typeface="Calibri"/>
              <a:sym typeface="Calibri"/>
            </a:endParaRPr>
          </a:p>
        </p:txBody>
      </p:sp>
      <p:sp>
        <p:nvSpPr>
          <p:cNvPr id="200" name="Google Shape;200;p20"/>
          <p:cNvSpPr txBox="1"/>
          <p:nvPr/>
        </p:nvSpPr>
        <p:spPr>
          <a:xfrm>
            <a:off x="8833485" y="4849838"/>
            <a:ext cx="248920"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004AAD"/>
                </a:solidFill>
                <a:latin typeface="Calibri"/>
                <a:ea typeface="Calibri"/>
                <a:cs typeface="Calibri"/>
                <a:sym typeface="Calibri"/>
              </a:rPr>
              <a:t>21</a:t>
            </a:r>
            <a:endParaRPr sz="1600">
              <a:latin typeface="Calibri"/>
              <a:ea typeface="Calibri"/>
              <a:cs typeface="Calibri"/>
              <a:sym typeface="Calibri"/>
            </a:endParaRPr>
          </a:p>
        </p:txBody>
      </p:sp>
      <p:pic>
        <p:nvPicPr>
          <p:cNvPr id="201" name="Google Shape;201;p20"/>
          <p:cNvPicPr preferRelativeResize="0"/>
          <p:nvPr/>
        </p:nvPicPr>
        <p:blipFill rotWithShape="1">
          <a:blip r:embed="rId7">
            <a:alphaModFix/>
          </a:blip>
          <a:srcRect/>
          <a:stretch/>
        </p:blipFill>
        <p:spPr>
          <a:xfrm>
            <a:off x="6699250" y="134950"/>
            <a:ext cx="1978754" cy="14249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5"/>
        <p:cNvGrpSpPr/>
        <p:nvPr/>
      </p:nvGrpSpPr>
      <p:grpSpPr>
        <a:xfrm>
          <a:off x="0" y="0"/>
          <a:ext cx="0" cy="0"/>
          <a:chOff x="0" y="0"/>
          <a:chExt cx="0" cy="0"/>
        </a:xfrm>
      </p:grpSpPr>
      <p:sp>
        <p:nvSpPr>
          <p:cNvPr id="206" name="Google Shape;206;p21"/>
          <p:cNvSpPr/>
          <p:nvPr/>
        </p:nvSpPr>
        <p:spPr>
          <a:xfrm>
            <a:off x="0" y="0"/>
            <a:ext cx="5121275" cy="5143500"/>
          </a:xfrm>
          <a:custGeom>
            <a:avLst/>
            <a:gdLst/>
            <a:ahLst/>
            <a:cxnLst/>
            <a:rect l="l" t="t" r="r" b="b"/>
            <a:pathLst>
              <a:path w="5121275" h="5143500" extrusionOk="0">
                <a:moveTo>
                  <a:pt x="0" y="0"/>
                </a:moveTo>
                <a:lnTo>
                  <a:pt x="5120662" y="0"/>
                </a:lnTo>
                <a:lnTo>
                  <a:pt x="5120662"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07" name="Google Shape;207;p21"/>
          <p:cNvSpPr txBox="1">
            <a:spLocks noGrp="1"/>
          </p:cNvSpPr>
          <p:nvPr>
            <p:ph type="title"/>
          </p:nvPr>
        </p:nvSpPr>
        <p:spPr>
          <a:xfrm>
            <a:off x="344804" y="245097"/>
            <a:ext cx="437769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Citoyennet</a:t>
            </a:r>
            <a:r>
              <a:rPr lang="en-US" sz="2300">
                <a:latin typeface="Calibri"/>
                <a:ea typeface="Calibri"/>
                <a:cs typeface="Calibri"/>
                <a:sym typeface="Calibri"/>
              </a:rPr>
              <a:t>é </a:t>
            </a:r>
            <a:r>
              <a:rPr lang="en-US" sz="2300"/>
              <a:t>d'honneur du Canada</a:t>
            </a:r>
            <a:endParaRPr sz="2300">
              <a:latin typeface="Calibri"/>
              <a:ea typeface="Calibri"/>
              <a:cs typeface="Calibri"/>
              <a:sym typeface="Calibri"/>
            </a:endParaRPr>
          </a:p>
        </p:txBody>
      </p:sp>
      <p:sp>
        <p:nvSpPr>
          <p:cNvPr id="208" name="Google Shape;208;p21"/>
          <p:cNvSpPr txBox="1"/>
          <p:nvPr/>
        </p:nvSpPr>
        <p:spPr>
          <a:xfrm>
            <a:off x="5956300" y="422897"/>
            <a:ext cx="1898650" cy="254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500" b="1">
                <a:latin typeface="Times New Roman"/>
                <a:ea typeface="Times New Roman"/>
                <a:cs typeface="Times New Roman"/>
                <a:sym typeface="Times New Roman"/>
              </a:rPr>
              <a:t>Salle Raoul Wallenberg</a:t>
            </a:r>
            <a:endParaRPr sz="1500">
              <a:latin typeface="Times New Roman"/>
              <a:ea typeface="Times New Roman"/>
              <a:cs typeface="Times New Roman"/>
              <a:sym typeface="Times New Roman"/>
            </a:endParaRPr>
          </a:p>
        </p:txBody>
      </p:sp>
      <p:sp>
        <p:nvSpPr>
          <p:cNvPr id="209" name="Google Shape;209;p21"/>
          <p:cNvSpPr txBox="1"/>
          <p:nvPr/>
        </p:nvSpPr>
        <p:spPr>
          <a:xfrm>
            <a:off x="5653532" y="773988"/>
            <a:ext cx="2967990" cy="3886200"/>
          </a:xfrm>
          <a:prstGeom prst="rect">
            <a:avLst/>
          </a:prstGeom>
          <a:noFill/>
          <a:ln>
            <a:noFill/>
          </a:ln>
        </p:spPr>
        <p:txBody>
          <a:bodyPr spcFirstLastPara="1" wrap="square" lIns="0" tIns="12700" rIns="0" bIns="0" anchor="t" anchorCtr="0">
            <a:spAutoFit/>
          </a:bodyPr>
          <a:lstStyle/>
          <a:p>
            <a:pPr marL="12700" marR="5080" lvl="0" indent="-2539" algn="ctr" rtl="0">
              <a:lnSpc>
                <a:spcPct val="139700"/>
              </a:lnSpc>
              <a:spcBef>
                <a:spcPts val="0"/>
              </a:spcBef>
              <a:spcAft>
                <a:spcPts val="0"/>
              </a:spcAft>
              <a:buNone/>
            </a:pPr>
            <a:r>
              <a:rPr lang="en-US" sz="1500">
                <a:latin typeface="Times New Roman"/>
                <a:ea typeface="Times New Roman"/>
                <a:cs typeface="Times New Roman"/>
                <a:sym typeface="Times New Roman"/>
              </a:rPr>
              <a:t>"Et considérant que Raoul Wallenberg,  avec un courage extraordinaire et au  mépris total du danger constant pour  lui-même, a sauvé la vie de près de cent  mille hommes, femmes et enfants juifs  innocents, dont un nombre  considérable vit aujourd'hui au  Canada... Le Sénat et la Chambre des  communes décident donc que ledit  Raoul Wallenberg est par la présente  déclaré comme étant un</a:t>
            </a:r>
            <a:endParaRPr sz="1500">
              <a:latin typeface="Times New Roman"/>
              <a:ea typeface="Times New Roman"/>
              <a:cs typeface="Times New Roman"/>
              <a:sym typeface="Times New Roman"/>
            </a:endParaRPr>
          </a:p>
          <a:p>
            <a:pPr marL="102870" marR="0" lvl="0" indent="0" algn="ctr" rtl="0">
              <a:lnSpc>
                <a:spcPct val="100000"/>
              </a:lnSpc>
              <a:spcBef>
                <a:spcPts val="930"/>
              </a:spcBef>
              <a:spcAft>
                <a:spcPts val="0"/>
              </a:spcAft>
              <a:buNone/>
            </a:pPr>
            <a:r>
              <a:rPr lang="en-US" sz="1500">
                <a:latin typeface="Times New Roman"/>
                <a:ea typeface="Times New Roman"/>
                <a:cs typeface="Times New Roman"/>
                <a:sym typeface="Times New Roman"/>
              </a:rPr>
              <a:t>citoyen honoraire du Canada".</a:t>
            </a:r>
            <a:endParaRPr sz="1500">
              <a:latin typeface="Times New Roman"/>
              <a:ea typeface="Times New Roman"/>
              <a:cs typeface="Times New Roman"/>
              <a:sym typeface="Times New Roman"/>
            </a:endParaRPr>
          </a:p>
        </p:txBody>
      </p:sp>
      <p:sp>
        <p:nvSpPr>
          <p:cNvPr id="210" name="Google Shape;210;p21"/>
          <p:cNvSpPr txBox="1"/>
          <p:nvPr/>
        </p:nvSpPr>
        <p:spPr>
          <a:xfrm>
            <a:off x="1090294" y="4377283"/>
            <a:ext cx="2564765" cy="474345"/>
          </a:xfrm>
          <a:prstGeom prst="rect">
            <a:avLst/>
          </a:prstGeom>
          <a:noFill/>
          <a:ln>
            <a:noFill/>
          </a:ln>
        </p:spPr>
        <p:txBody>
          <a:bodyPr spcFirstLastPara="1" wrap="square" lIns="0" tIns="27300" rIns="0" bIns="0" anchor="t" anchorCtr="0">
            <a:spAutoFit/>
          </a:bodyPr>
          <a:lstStyle/>
          <a:p>
            <a:pPr marL="12700" marR="5080" lvl="0" indent="0" algn="l" rtl="0">
              <a:lnSpc>
                <a:spcPct val="115333"/>
              </a:lnSpc>
              <a:spcBef>
                <a:spcPts val="0"/>
              </a:spcBef>
              <a:spcAft>
                <a:spcPts val="0"/>
              </a:spcAft>
              <a:buNone/>
            </a:pPr>
            <a:r>
              <a:rPr lang="en-US" sz="1500">
                <a:solidFill>
                  <a:srgbClr val="FFFFFF"/>
                </a:solidFill>
                <a:latin typeface="Calibri"/>
                <a:ea typeface="Calibri"/>
                <a:cs typeface="Calibri"/>
                <a:sym typeface="Calibri"/>
              </a:rPr>
              <a:t>Premier citoyen d'honneur du  Canada</a:t>
            </a:r>
            <a:endParaRPr sz="1500">
              <a:latin typeface="Calibri"/>
              <a:ea typeface="Calibri"/>
              <a:cs typeface="Calibri"/>
              <a:sym typeface="Calibri"/>
            </a:endParaRPr>
          </a:p>
        </p:txBody>
      </p:sp>
      <p:sp>
        <p:nvSpPr>
          <p:cNvPr id="211" name="Google Shape;211;p21"/>
          <p:cNvSpPr txBox="1"/>
          <p:nvPr/>
        </p:nvSpPr>
        <p:spPr>
          <a:xfrm>
            <a:off x="6108699" y="4875402"/>
            <a:ext cx="2039620" cy="254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500">
                <a:latin typeface="Times New Roman"/>
                <a:ea typeface="Times New Roman"/>
                <a:cs typeface="Times New Roman"/>
                <a:sym typeface="Times New Roman"/>
              </a:rPr>
              <a:t>Parlement du Canada, 1985</a:t>
            </a:r>
            <a:endParaRPr sz="1500">
              <a:latin typeface="Times New Roman"/>
              <a:ea typeface="Times New Roman"/>
              <a:cs typeface="Times New Roman"/>
              <a:sym typeface="Times New Roman"/>
            </a:endParaRPr>
          </a:p>
        </p:txBody>
      </p:sp>
      <p:pic>
        <p:nvPicPr>
          <p:cNvPr id="212" name="Google Shape;212;p21"/>
          <p:cNvPicPr preferRelativeResize="0"/>
          <p:nvPr/>
        </p:nvPicPr>
        <p:blipFill rotWithShape="1">
          <a:blip r:embed="rId3">
            <a:alphaModFix/>
          </a:blip>
          <a:srcRect/>
          <a:stretch/>
        </p:blipFill>
        <p:spPr>
          <a:xfrm>
            <a:off x="358013" y="1091781"/>
            <a:ext cx="4447349" cy="28816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6"/>
        <p:cNvGrpSpPr/>
        <p:nvPr/>
      </p:nvGrpSpPr>
      <p:grpSpPr>
        <a:xfrm>
          <a:off x="0" y="0"/>
          <a:ext cx="0" cy="0"/>
          <a:chOff x="0" y="0"/>
          <a:chExt cx="0" cy="0"/>
        </a:xfrm>
      </p:grpSpPr>
      <p:sp>
        <p:nvSpPr>
          <p:cNvPr id="217" name="Google Shape;217;p22"/>
          <p:cNvSpPr txBox="1"/>
          <p:nvPr/>
        </p:nvSpPr>
        <p:spPr>
          <a:xfrm>
            <a:off x="233502" y="743826"/>
            <a:ext cx="8653800" cy="3988500"/>
          </a:xfrm>
          <a:prstGeom prst="rect">
            <a:avLst/>
          </a:prstGeom>
          <a:noFill/>
          <a:ln>
            <a:noFill/>
          </a:ln>
        </p:spPr>
        <p:txBody>
          <a:bodyPr spcFirstLastPara="1" wrap="square" lIns="0" tIns="12700" rIns="0" bIns="0" anchor="t" anchorCtr="0">
            <a:spAutoFit/>
          </a:bodyPr>
          <a:lstStyle/>
          <a:p>
            <a:pPr marL="64769" marR="23495" lvl="0" indent="-635" algn="ctr" rtl="0">
              <a:lnSpc>
                <a:spcPct val="140300"/>
              </a:lnSpc>
              <a:spcBef>
                <a:spcPts val="0"/>
              </a:spcBef>
              <a:spcAft>
                <a:spcPts val="0"/>
              </a:spcAft>
              <a:buNone/>
            </a:pP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"Aujourd'hui, nous rendons hommage à Raoul Wallenberg, un héros et un humanitaire remarquable qui a risqué sa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vie pour sauver les Juifs de la Hongrie occupée par les Allemands de la persécution, de la déportation vers les camps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de concentration et de la mort pendant l'Holocauste.</a:t>
            </a:r>
            <a:endParaRPr sz="13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300">
              <a:solidFill>
                <a:schemeClr val="dk1"/>
              </a:solidFill>
              <a:latin typeface="Calibri"/>
              <a:ea typeface="Calibri"/>
              <a:cs typeface="Calibri"/>
              <a:sym typeface="Calibri"/>
            </a:endParaRPr>
          </a:p>
          <a:p>
            <a:pPr marL="222250" marR="129539" lvl="0" indent="-91440" algn="l" rtl="0">
              <a:lnSpc>
                <a:spcPct val="140300"/>
              </a:lnSpc>
              <a:spcBef>
                <a:spcPts val="0"/>
              </a:spcBef>
              <a:spcAft>
                <a:spcPts val="0"/>
              </a:spcAft>
              <a:buNone/>
            </a:pP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M. Wallenberg a été qualifié de "plus grand humanitaire du XXe siècle" par les Nations unies et a été nommé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premier citoyen d'honneur du Canada en 1985. Diplomate et homme d'affaires suédois, il a sauvé la vie de</a:t>
            </a:r>
            <a:endParaRPr sz="1300">
              <a:solidFill>
                <a:schemeClr val="dk1"/>
              </a:solidFill>
              <a:latin typeface="Calibri"/>
              <a:ea typeface="Calibri"/>
              <a:cs typeface="Calibri"/>
              <a:sym typeface="Calibri"/>
            </a:endParaRPr>
          </a:p>
          <a:p>
            <a:pPr marL="34925" marR="33655" lvl="0" indent="0" algn="ctr" rtl="0">
              <a:lnSpc>
                <a:spcPct val="140300"/>
              </a:lnSpc>
              <a:spcBef>
                <a:spcPts val="0"/>
              </a:spcBef>
              <a:spcAft>
                <a:spcPts val="0"/>
              </a:spcAft>
              <a:buNone/>
            </a:pP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dizaines de milliers de Juifs hongrois en seulement six mois, entre juillet 1944 et janvier 1945, en leur accordant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des laissez-passer diplomatiques leur conférant l'immunité. Il a également mis en place un réseau de refuges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fonctionnant sous l'immunité diplomatique suédoise afin d'abriter et de protéger les personnes persécutées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par le régime nazi. Tragiquement, il a disparu en 1945 après avoir été arrêté par les Soviétiques et envoyé dans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des camps de travail forcé. En 2001, le gouvernement du Canada a désigné le 17 janvier, date de sa disparition,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comme la Journée Raoul Wallenberg.</a:t>
            </a:r>
            <a:endParaRPr sz="1300">
              <a:solidFill>
                <a:schemeClr val="dk1"/>
              </a:solidFill>
              <a:latin typeface="Calibri"/>
              <a:ea typeface="Calibri"/>
              <a:cs typeface="Calibri"/>
              <a:sym typeface="Calibri"/>
            </a:endParaRPr>
          </a:p>
          <a:p>
            <a:pPr marL="0" marR="0" lvl="0" indent="0" algn="l" rtl="0">
              <a:lnSpc>
                <a:spcPct val="100000"/>
              </a:lnSpc>
              <a:spcBef>
                <a:spcPts val="45"/>
              </a:spcBef>
              <a:spcAft>
                <a:spcPts val="0"/>
              </a:spcAft>
              <a:buNone/>
            </a:pPr>
            <a:endParaRPr sz="1300">
              <a:solidFill>
                <a:schemeClr val="dk1"/>
              </a:solidFill>
              <a:latin typeface="Calibri"/>
              <a:ea typeface="Calibri"/>
              <a:cs typeface="Calibri"/>
              <a:sym typeface="Calibri"/>
            </a:endParaRPr>
          </a:p>
          <a:p>
            <a:pPr marL="12700" marR="5080" lvl="0" indent="0" algn="ctr" rtl="0">
              <a:lnSpc>
                <a:spcPct val="140300"/>
              </a:lnSpc>
              <a:spcBef>
                <a:spcPts val="5"/>
              </a:spcBef>
              <a:spcAft>
                <a:spcPts val="0"/>
              </a:spcAft>
              <a:buNone/>
            </a:pP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"L'héritage de M. Wallenberg est célébré dans le monde entier et rappelle avec force la diﬀérence qu'une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personne peut faire lorsqu'elle choisit d'affronter le mal et d'agir. Son selﬂessness et son courage sont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reflétés dans ses propres mots célèbres : Pour moi, il n'y a pas d'autre choix.</a:t>
            </a:r>
            <a:endParaRPr sz="1300">
              <a:solidFill>
                <a:schemeClr val="dk1"/>
              </a:solidFill>
              <a:latin typeface="Calibri"/>
              <a:ea typeface="Calibri"/>
              <a:cs typeface="Calibri"/>
              <a:sym typeface="Calibri"/>
            </a:endParaRPr>
          </a:p>
        </p:txBody>
      </p:sp>
      <p:sp>
        <p:nvSpPr>
          <p:cNvPr id="218" name="Google Shape;218;p22"/>
          <p:cNvSpPr/>
          <p:nvPr/>
        </p:nvSpPr>
        <p:spPr>
          <a:xfrm>
            <a:off x="0" y="0"/>
            <a:ext cx="9144000" cy="621030"/>
          </a:xfrm>
          <a:custGeom>
            <a:avLst/>
            <a:gdLst/>
            <a:ahLst/>
            <a:cxnLst/>
            <a:rect l="l" t="t" r="r" b="b"/>
            <a:pathLst>
              <a:path w="9144000" h="621030" extrusionOk="0">
                <a:moveTo>
                  <a:pt x="0" y="620699"/>
                </a:moveTo>
                <a:lnTo>
                  <a:pt x="0" y="0"/>
                </a:lnTo>
                <a:lnTo>
                  <a:pt x="9143999" y="0"/>
                </a:lnTo>
                <a:lnTo>
                  <a:pt x="9143999" y="620699"/>
                </a:lnTo>
                <a:lnTo>
                  <a:pt x="0" y="620699"/>
                </a:lnTo>
                <a:close/>
              </a:path>
            </a:pathLst>
          </a:custGeom>
          <a:solidFill>
            <a:srgbClr val="DD1E1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19" name="Google Shape;219;p22"/>
          <p:cNvSpPr txBox="1">
            <a:spLocks noGrp="1"/>
          </p:cNvSpPr>
          <p:nvPr>
            <p:ph type="title"/>
          </p:nvPr>
        </p:nvSpPr>
        <p:spPr>
          <a:xfrm>
            <a:off x="167639" y="99136"/>
            <a:ext cx="8808600" cy="311700"/>
          </a:xfrm>
          <a:prstGeom prst="rect">
            <a:avLst/>
          </a:prstGeom>
          <a:noFill/>
          <a:ln>
            <a:noFill/>
          </a:ln>
        </p:spPr>
        <p:txBody>
          <a:bodyPr spcFirstLastPara="1" wrap="square" lIns="0" tIns="34275" rIns="0" bIns="0" anchor="t" anchorCtr="0">
            <a:spAutoFit/>
          </a:bodyPr>
          <a:lstStyle/>
          <a:p>
            <a:pPr marL="29844" marR="5080" lvl="0" indent="0" algn="l" rtl="0">
              <a:lnSpc>
                <a:spcPct val="114761"/>
              </a:lnSpc>
              <a:spcBef>
                <a:spcPts val="0"/>
              </a:spcBef>
              <a:spcAft>
                <a:spcPts val="0"/>
              </a:spcAft>
              <a:buNone/>
            </a:pPr>
            <a:r>
              <a:rPr lang="en-US" sz="1800" u="sng">
                <a:solidFill>
                  <a:schemeClr val="dk1"/>
                </a:solidFill>
                <a:hlinkClick r:id="rId3">
                  <a:extLst>
                    <a:ext uri="{A12FA001-AC4F-418D-AE19-62706E023703}">
                      <ahyp:hlinkClr xmlns:ahyp="http://schemas.microsoft.com/office/drawing/2018/hyperlinkcolor" val="tx"/>
                    </a:ext>
                  </a:extLst>
                </a:hlinkClick>
              </a:rPr>
              <a:t>Journée Raoul Wallenberg 2023 : Déclaration du Premier ministre Justin </a:t>
            </a:r>
            <a:r>
              <a:rPr lang="en-US" sz="1800">
                <a:solidFill>
                  <a:schemeClr val="dk1"/>
                </a:solidFill>
              </a:rPr>
              <a:t> </a:t>
            </a:r>
            <a:r>
              <a:rPr lang="en-US" sz="1800" u="sng">
                <a:solidFill>
                  <a:schemeClr val="dk1"/>
                </a:solidFill>
                <a:hlinkClick r:id="rId3">
                  <a:extLst>
                    <a:ext uri="{A12FA001-AC4F-418D-AE19-62706E023703}">
                      <ahyp:hlinkClr xmlns:ahyp="http://schemas.microsoft.com/office/drawing/2018/hyperlinkcolor" val="tx"/>
                    </a:ext>
                  </a:extLst>
                </a:hlinkClick>
              </a:rPr>
              <a:t>Trudeau</a:t>
            </a:r>
            <a:endParaRPr sz="1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Google Shape;224;p23"/>
          <p:cNvSpPr/>
          <p:nvPr/>
        </p:nvSpPr>
        <p:spPr>
          <a:xfrm>
            <a:off x="-2400" y="0"/>
            <a:ext cx="9149080" cy="621030"/>
          </a:xfrm>
          <a:custGeom>
            <a:avLst/>
            <a:gdLst/>
            <a:ahLst/>
            <a:cxnLst/>
            <a:rect l="l" t="t" r="r" b="b"/>
            <a:pathLst>
              <a:path w="9149080" h="621030" extrusionOk="0">
                <a:moveTo>
                  <a:pt x="9148798" y="620699"/>
                </a:moveTo>
                <a:lnTo>
                  <a:pt x="0" y="620699"/>
                </a:lnTo>
                <a:lnTo>
                  <a:pt x="0" y="0"/>
                </a:lnTo>
                <a:lnTo>
                  <a:pt x="9148798" y="0"/>
                </a:lnTo>
                <a:lnTo>
                  <a:pt x="9148798" y="620699"/>
                </a:lnTo>
                <a:close/>
              </a:path>
            </a:pathLst>
          </a:custGeom>
          <a:solidFill>
            <a:srgbClr val="DD1E1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5" name="Google Shape;225;p23"/>
          <p:cNvSpPr txBox="1">
            <a:spLocks noGrp="1"/>
          </p:cNvSpPr>
          <p:nvPr>
            <p:ph type="title"/>
          </p:nvPr>
        </p:nvSpPr>
        <p:spPr>
          <a:xfrm>
            <a:off x="167639" y="99136"/>
            <a:ext cx="8808600" cy="311700"/>
          </a:xfrm>
          <a:prstGeom prst="rect">
            <a:avLst/>
          </a:prstGeom>
          <a:noFill/>
          <a:ln>
            <a:noFill/>
          </a:ln>
        </p:spPr>
        <p:txBody>
          <a:bodyPr spcFirstLastPara="1" wrap="square" lIns="0" tIns="34275" rIns="0" bIns="0" anchor="t" anchorCtr="0">
            <a:spAutoFit/>
          </a:bodyPr>
          <a:lstStyle/>
          <a:p>
            <a:pPr marL="29844" marR="5080" lvl="0" indent="0" algn="l" rtl="0">
              <a:lnSpc>
                <a:spcPct val="114761"/>
              </a:lnSpc>
              <a:spcBef>
                <a:spcPts val="0"/>
              </a:spcBef>
              <a:spcAft>
                <a:spcPts val="0"/>
              </a:spcAft>
              <a:buNone/>
            </a:pPr>
            <a:r>
              <a:rPr lang="en-US" sz="1800" u="sng">
                <a:solidFill>
                  <a:schemeClr val="dk1"/>
                </a:solidFill>
                <a:hlinkClick r:id="rId3">
                  <a:extLst>
                    <a:ext uri="{A12FA001-AC4F-418D-AE19-62706E023703}">
                      <ahyp:hlinkClr xmlns:ahyp="http://schemas.microsoft.com/office/drawing/2018/hyperlinkcolor" val="tx"/>
                    </a:ext>
                  </a:extLst>
                </a:hlinkClick>
              </a:rPr>
              <a:t>Journée Raoul Wallenberg 2023 : Déclaration du Premier ministre Justin </a:t>
            </a:r>
            <a:r>
              <a:rPr lang="en-US" sz="1800">
                <a:solidFill>
                  <a:schemeClr val="dk1"/>
                </a:solidFill>
              </a:rPr>
              <a:t> </a:t>
            </a:r>
            <a:r>
              <a:rPr lang="en-US" sz="1800" u="sng">
                <a:solidFill>
                  <a:schemeClr val="dk1"/>
                </a:solidFill>
                <a:hlinkClick r:id="rId3">
                  <a:extLst>
                    <a:ext uri="{A12FA001-AC4F-418D-AE19-62706E023703}">
                      <ahyp:hlinkClr xmlns:ahyp="http://schemas.microsoft.com/office/drawing/2018/hyperlinkcolor" val="tx"/>
                    </a:ext>
                  </a:extLst>
                </a:hlinkClick>
              </a:rPr>
              <a:t>Trudeau</a:t>
            </a:r>
            <a:endParaRPr sz="1800">
              <a:solidFill>
                <a:schemeClr val="dk1"/>
              </a:solidFill>
            </a:endParaRPr>
          </a:p>
        </p:txBody>
      </p:sp>
      <p:sp>
        <p:nvSpPr>
          <p:cNvPr id="226" name="Google Shape;226;p23"/>
          <p:cNvSpPr txBox="1"/>
          <p:nvPr/>
        </p:nvSpPr>
        <p:spPr>
          <a:xfrm>
            <a:off x="231978" y="1103464"/>
            <a:ext cx="8719200" cy="3551100"/>
          </a:xfrm>
          <a:prstGeom prst="rect">
            <a:avLst/>
          </a:prstGeom>
          <a:noFill/>
          <a:ln>
            <a:noFill/>
          </a:ln>
        </p:spPr>
        <p:txBody>
          <a:bodyPr spcFirstLastPara="1" wrap="square" lIns="0" tIns="12700" rIns="0" bIns="0" anchor="t" anchorCtr="0">
            <a:spAutoFit/>
          </a:bodyPr>
          <a:lstStyle/>
          <a:p>
            <a:pPr marL="12065" marR="5080" lvl="0" indent="0" algn="ctr" rtl="0">
              <a:lnSpc>
                <a:spcPct val="140300"/>
              </a:lnSpc>
              <a:spcBef>
                <a:spcPts val="0"/>
              </a:spcBef>
              <a:spcAft>
                <a:spcPts val="0"/>
              </a:spcAft>
              <a:buNone/>
            </a:pPr>
            <a:r>
              <a:rPr lang="en-US" sz="1300">
                <a:latin typeface="Calibri"/>
                <a:ea typeface="Calibri"/>
                <a:cs typeface="Calibri"/>
                <a:sym typeface="Calibri"/>
              </a:rPr>
              <a:t>“</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En tant que pays, le Canada a été profondément marqué par les nombreuses contributions des quelque 40 000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survivants de l'Holocauste qui se sont réinstallés ici après la guerre. Aujourd'hui, et chaque jour, les Canadiens se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souviennent de l'Holocauste, rendent hommage à ses victimes et commémorent les survivants.</a:t>
            </a:r>
            <a:endParaRPr sz="1300">
              <a:solidFill>
                <a:schemeClr val="dk1"/>
              </a:solidFill>
              <a:latin typeface="Calibri"/>
              <a:ea typeface="Calibri"/>
              <a:cs typeface="Calibri"/>
              <a:sym typeface="Calibri"/>
            </a:endParaRPr>
          </a:p>
          <a:p>
            <a:pPr marL="38100" marR="30480" lvl="0" indent="-38100" algn="ctr" rtl="0">
              <a:lnSpc>
                <a:spcPct val="140300"/>
              </a:lnSpc>
              <a:spcBef>
                <a:spcPts val="980"/>
              </a:spcBef>
              <a:spcAft>
                <a:spcPts val="0"/>
              </a:spcAft>
              <a:buNone/>
            </a:pP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"Aujourd'hui, face à la montée inquiétante de l'antisémitisme dans notre pays et dans le monde entier, nous devons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maintenir notre engagement collectif à nous élever contre toutes les formes de haine et de discrimination. Chacun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d'entre nous, qu'il soit juif ou non, a la responsabilité permanente de s'élever contre l'antisémitisme chaque fois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qu'il se manifeste et où qu'il se produise. Tous les Canadiens ont un rôle à jouer pour veiller à ce que le respect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fondamental et l'inclusion soient au cœur de nos communautés fortes.</a:t>
            </a:r>
            <a:endParaRPr sz="1300">
              <a:solidFill>
                <a:schemeClr val="dk1"/>
              </a:solidFill>
              <a:latin typeface="Calibri"/>
              <a:ea typeface="Calibri"/>
              <a:cs typeface="Calibri"/>
              <a:sym typeface="Calibri"/>
            </a:endParaRPr>
          </a:p>
          <a:p>
            <a:pPr marL="306705" marR="337185" lvl="0" indent="0" algn="ctr" rtl="0">
              <a:lnSpc>
                <a:spcPct val="140300"/>
              </a:lnSpc>
              <a:spcBef>
                <a:spcPts val="970"/>
              </a:spcBef>
              <a:spcAft>
                <a:spcPts val="0"/>
              </a:spcAft>
              <a:buNone/>
            </a:pP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"En cette journée Raoul Wallenberg, j'encourage tous les Canadiens à réfléchir à l'histoire remarquable de M.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Wallenberg et à s'inspirer de son héroïsme, de son humanitarisme et de son dévouement à la justice. Le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gouvernement du Canada s'opposera toujours à l'antisémitisme alors que nous construisons un monde plus </a:t>
            </a:r>
            <a:r>
              <a:rPr lang="en-US" sz="1300">
                <a:solidFill>
                  <a:schemeClr val="dk1"/>
                </a:solidFill>
                <a:latin typeface="Calibri"/>
                <a:ea typeface="Calibri"/>
                <a:cs typeface="Calibri"/>
                <a:sym typeface="Calibri"/>
              </a:rPr>
              <a:t> </a:t>
            </a:r>
            <a:r>
              <a:rPr lang="en-US" sz="13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égalitaire, plus sûr et plus juste pour tous.</a:t>
            </a:r>
            <a:endParaRPr sz="13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sp>
        <p:nvSpPr>
          <p:cNvPr id="231" name="Google Shape;231;p24"/>
          <p:cNvSpPr/>
          <p:nvPr/>
        </p:nvSpPr>
        <p:spPr>
          <a:xfrm>
            <a:off x="0" y="0"/>
            <a:ext cx="6324600" cy="5143500"/>
          </a:xfrm>
          <a:custGeom>
            <a:avLst/>
            <a:gdLst/>
            <a:ahLst/>
            <a:cxnLst/>
            <a:rect l="l" t="t" r="r" b="b"/>
            <a:pathLst>
              <a:path w="6324600" h="5143500" extrusionOk="0">
                <a:moveTo>
                  <a:pt x="0" y="0"/>
                </a:moveTo>
                <a:lnTo>
                  <a:pt x="6323999" y="0"/>
                </a:lnTo>
                <a:lnTo>
                  <a:pt x="6323999"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2" name="Google Shape;232;p24"/>
          <p:cNvSpPr txBox="1">
            <a:spLocks noGrp="1"/>
          </p:cNvSpPr>
          <p:nvPr>
            <p:ph type="title"/>
          </p:nvPr>
        </p:nvSpPr>
        <p:spPr>
          <a:xfrm>
            <a:off x="281304" y="253656"/>
            <a:ext cx="436880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La détermination de Wallenberg</a:t>
            </a:r>
            <a:endParaRPr sz="2300"/>
          </a:p>
        </p:txBody>
      </p:sp>
      <p:sp>
        <p:nvSpPr>
          <p:cNvPr id="233" name="Google Shape;233;p24"/>
          <p:cNvSpPr txBox="1"/>
          <p:nvPr/>
        </p:nvSpPr>
        <p:spPr>
          <a:xfrm>
            <a:off x="2907296" y="1051052"/>
            <a:ext cx="3003550" cy="3204845"/>
          </a:xfrm>
          <a:prstGeom prst="rect">
            <a:avLst/>
          </a:prstGeom>
          <a:noFill/>
          <a:ln>
            <a:noFill/>
          </a:ln>
        </p:spPr>
        <p:txBody>
          <a:bodyPr spcFirstLastPara="1" wrap="square" lIns="0" tIns="12700" rIns="0" bIns="0" anchor="t" anchorCtr="0">
            <a:spAutoFit/>
          </a:bodyPr>
          <a:lstStyle/>
          <a:p>
            <a:pPr marL="12700" marR="5080" lvl="0" indent="-1904" algn="ctr" rtl="0">
              <a:lnSpc>
                <a:spcPct val="139700"/>
              </a:lnSpc>
              <a:spcBef>
                <a:spcPts val="0"/>
              </a:spcBef>
              <a:spcAft>
                <a:spcPts val="0"/>
              </a:spcAft>
              <a:buNone/>
            </a:pPr>
            <a:r>
              <a:rPr lang="en-US" sz="1700">
                <a:solidFill>
                  <a:srgbClr val="FFFFFF"/>
                </a:solidFill>
                <a:latin typeface="Times New Roman"/>
                <a:ea typeface="Times New Roman"/>
                <a:cs typeface="Times New Roman"/>
                <a:sym typeface="Times New Roman"/>
              </a:rPr>
              <a:t>"Je ne pourrais jamais  retourner en Suède sans savoir  au fond de moi que j'ai fait tout  ce qu'un homme pouvait faire  pour sauver le plus grand  nombre possible de Juifs.</a:t>
            </a:r>
            <a:endParaRPr sz="1700">
              <a:latin typeface="Times New Roman"/>
              <a:ea typeface="Times New Roman"/>
              <a:cs typeface="Times New Roman"/>
              <a:sym typeface="Times New Roman"/>
            </a:endParaRPr>
          </a:p>
          <a:p>
            <a:pPr marL="0" marR="0" lvl="0" indent="0" algn="l" rtl="0">
              <a:lnSpc>
                <a:spcPct val="100000"/>
              </a:lnSpc>
              <a:spcBef>
                <a:spcPts val="35"/>
              </a:spcBef>
              <a:spcAft>
                <a:spcPts val="0"/>
              </a:spcAft>
              <a:buNone/>
            </a:pPr>
            <a:endParaRPr sz="1850">
              <a:latin typeface="Times New Roman"/>
              <a:ea typeface="Times New Roman"/>
              <a:cs typeface="Times New Roman"/>
              <a:sym typeface="Times New Roman"/>
            </a:endParaRPr>
          </a:p>
          <a:p>
            <a:pPr marL="185420" marR="178435" lvl="0" indent="0" algn="ctr" rtl="0">
              <a:lnSpc>
                <a:spcPct val="141300"/>
              </a:lnSpc>
              <a:spcBef>
                <a:spcPts val="0"/>
              </a:spcBef>
              <a:spcAft>
                <a:spcPts val="0"/>
              </a:spcAft>
              <a:buNone/>
            </a:pPr>
            <a:r>
              <a:rPr lang="en-US" sz="1700">
                <a:solidFill>
                  <a:srgbClr val="FFFFFF"/>
                </a:solidFill>
                <a:latin typeface="Times New Roman"/>
                <a:ea typeface="Times New Roman"/>
                <a:cs typeface="Times New Roman"/>
                <a:sym typeface="Times New Roman"/>
              </a:rPr>
              <a:t>Raoul Wallenberg dans une  lettre </a:t>
            </a:r>
            <a:r>
              <a:rPr lang="en-US" sz="1700">
                <a:solidFill>
                  <a:srgbClr val="FFFFFF"/>
                </a:solidFill>
                <a:latin typeface="Calibri"/>
                <a:ea typeface="Calibri"/>
                <a:cs typeface="Calibri"/>
                <a:sym typeface="Calibri"/>
              </a:rPr>
              <a:t>à </a:t>
            </a:r>
            <a:r>
              <a:rPr lang="en-US" sz="1700">
                <a:solidFill>
                  <a:srgbClr val="FFFFFF"/>
                </a:solidFill>
                <a:latin typeface="Times New Roman"/>
                <a:ea typeface="Times New Roman"/>
                <a:cs typeface="Times New Roman"/>
                <a:sym typeface="Times New Roman"/>
              </a:rPr>
              <a:t>son ami Per Anger</a:t>
            </a:r>
            <a:endParaRPr sz="1700">
              <a:latin typeface="Times New Roman"/>
              <a:ea typeface="Times New Roman"/>
              <a:cs typeface="Times New Roman"/>
              <a:sym typeface="Times New Roman"/>
            </a:endParaRPr>
          </a:p>
        </p:txBody>
      </p:sp>
      <p:sp>
        <p:nvSpPr>
          <p:cNvPr id="234" name="Google Shape;234;p24"/>
          <p:cNvSpPr txBox="1"/>
          <p:nvPr/>
        </p:nvSpPr>
        <p:spPr>
          <a:xfrm>
            <a:off x="509269" y="4388840"/>
            <a:ext cx="2065020" cy="481965"/>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000" b="1">
                <a:solidFill>
                  <a:srgbClr val="FFFFFF"/>
                </a:solidFill>
                <a:latin typeface="Calibri"/>
                <a:ea typeface="Calibri"/>
                <a:cs typeface="Calibri"/>
                <a:sym typeface="Calibri"/>
              </a:rPr>
              <a:t>À gauche : </a:t>
            </a:r>
            <a:r>
              <a:rPr lang="en-US" sz="1000">
                <a:solidFill>
                  <a:srgbClr val="FFFFFF"/>
                </a:solidFill>
                <a:latin typeface="Calibri"/>
                <a:ea typeface="Calibri"/>
                <a:cs typeface="Calibri"/>
                <a:sym typeface="Calibri"/>
              </a:rPr>
              <a:t>Raoul Wallenberg à l'âge  adulte. </a:t>
            </a:r>
            <a:r>
              <a:rPr lang="en-US" sz="1000" b="1">
                <a:solidFill>
                  <a:srgbClr val="FFFFFF"/>
                </a:solidFill>
                <a:latin typeface="Calibri"/>
                <a:ea typeface="Calibri"/>
                <a:cs typeface="Calibri"/>
                <a:sym typeface="Calibri"/>
              </a:rPr>
              <a:t>A droite : </a:t>
            </a:r>
            <a:r>
              <a:rPr lang="en-US" sz="1000">
                <a:solidFill>
                  <a:srgbClr val="FFFFFF"/>
                </a:solidFill>
                <a:latin typeface="Calibri"/>
                <a:ea typeface="Calibri"/>
                <a:cs typeface="Calibri"/>
                <a:sym typeface="Calibri"/>
              </a:rPr>
              <a:t>La médaille de bronze  américaine Raoul Wallenberg, US Mint.</a:t>
            </a:r>
            <a:endParaRPr sz="1000">
              <a:latin typeface="Calibri"/>
              <a:ea typeface="Calibri"/>
              <a:cs typeface="Calibri"/>
              <a:sym typeface="Calibri"/>
            </a:endParaRPr>
          </a:p>
        </p:txBody>
      </p:sp>
      <p:pic>
        <p:nvPicPr>
          <p:cNvPr id="235" name="Google Shape;235;p24"/>
          <p:cNvPicPr preferRelativeResize="0"/>
          <p:nvPr/>
        </p:nvPicPr>
        <p:blipFill rotWithShape="1">
          <a:blip r:embed="rId3">
            <a:alphaModFix/>
          </a:blip>
          <a:srcRect/>
          <a:stretch/>
        </p:blipFill>
        <p:spPr>
          <a:xfrm>
            <a:off x="6605193" y="251307"/>
            <a:ext cx="2317559" cy="2339974"/>
          </a:xfrm>
          <a:prstGeom prst="rect">
            <a:avLst/>
          </a:prstGeom>
          <a:noFill/>
          <a:ln>
            <a:noFill/>
          </a:ln>
        </p:spPr>
      </p:pic>
      <p:pic>
        <p:nvPicPr>
          <p:cNvPr id="236" name="Google Shape;236;p24"/>
          <p:cNvPicPr preferRelativeResize="0"/>
          <p:nvPr/>
        </p:nvPicPr>
        <p:blipFill rotWithShape="1">
          <a:blip r:embed="rId4">
            <a:alphaModFix/>
          </a:blip>
          <a:srcRect/>
          <a:stretch/>
        </p:blipFill>
        <p:spPr>
          <a:xfrm>
            <a:off x="6605193" y="2661818"/>
            <a:ext cx="2218399" cy="2298487"/>
          </a:xfrm>
          <a:prstGeom prst="rect">
            <a:avLst/>
          </a:prstGeom>
          <a:noFill/>
          <a:ln>
            <a:noFill/>
          </a:ln>
        </p:spPr>
      </p:pic>
      <p:grpSp>
        <p:nvGrpSpPr>
          <p:cNvPr id="237" name="Google Shape;237;p24"/>
          <p:cNvGrpSpPr/>
          <p:nvPr/>
        </p:nvGrpSpPr>
        <p:grpSpPr>
          <a:xfrm>
            <a:off x="505117" y="1057992"/>
            <a:ext cx="2234168" cy="2919095"/>
            <a:chOff x="505117" y="1057992"/>
            <a:chExt cx="2234168" cy="2919095"/>
          </a:xfrm>
        </p:grpSpPr>
        <p:pic>
          <p:nvPicPr>
            <p:cNvPr id="238" name="Google Shape;238;p24"/>
            <p:cNvPicPr preferRelativeResize="0"/>
            <p:nvPr/>
          </p:nvPicPr>
          <p:blipFill rotWithShape="1">
            <a:blip r:embed="rId5">
              <a:alphaModFix/>
            </a:blip>
            <a:srcRect/>
            <a:stretch/>
          </p:blipFill>
          <p:spPr>
            <a:xfrm>
              <a:off x="505117" y="1074292"/>
              <a:ext cx="2132472" cy="2876552"/>
            </a:xfrm>
            <a:prstGeom prst="rect">
              <a:avLst/>
            </a:prstGeom>
            <a:noFill/>
            <a:ln>
              <a:noFill/>
            </a:ln>
          </p:spPr>
        </p:pic>
        <p:sp>
          <p:nvSpPr>
            <p:cNvPr id="239" name="Google Shape;239;p24"/>
            <p:cNvSpPr/>
            <p:nvPr/>
          </p:nvSpPr>
          <p:spPr>
            <a:xfrm>
              <a:off x="505117" y="1074292"/>
              <a:ext cx="2132965" cy="2876550"/>
            </a:xfrm>
            <a:custGeom>
              <a:avLst/>
              <a:gdLst/>
              <a:ahLst/>
              <a:cxnLst/>
              <a:rect l="l" t="t" r="r" b="b"/>
              <a:pathLst>
                <a:path w="2132965" h="2876550" extrusionOk="0">
                  <a:moveTo>
                    <a:pt x="0" y="0"/>
                  </a:moveTo>
                  <a:lnTo>
                    <a:pt x="2132472" y="0"/>
                  </a:lnTo>
                  <a:lnTo>
                    <a:pt x="2132472" y="2876552"/>
                  </a:lnTo>
                  <a:lnTo>
                    <a:pt x="0" y="2876552"/>
                  </a:lnTo>
                  <a:lnTo>
                    <a:pt x="0" y="0"/>
                  </a:lnTo>
                  <a:close/>
                </a:path>
              </a:pathLst>
            </a:custGeom>
            <a:noFill/>
            <a:ln w="76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40" name="Google Shape;240;p24"/>
            <p:cNvSpPr/>
            <p:nvPr/>
          </p:nvSpPr>
          <p:spPr>
            <a:xfrm>
              <a:off x="2712615" y="1057992"/>
              <a:ext cx="26670" cy="2919095"/>
            </a:xfrm>
            <a:custGeom>
              <a:avLst/>
              <a:gdLst/>
              <a:ahLst/>
              <a:cxnLst/>
              <a:rect l="l" t="t" r="r" b="b"/>
              <a:pathLst>
                <a:path w="26669" h="2919095" extrusionOk="0">
                  <a:moveTo>
                    <a:pt x="26399" y="2918698"/>
                  </a:moveTo>
                  <a:lnTo>
                    <a:pt x="0" y="2918698"/>
                  </a:lnTo>
                  <a:lnTo>
                    <a:pt x="0" y="0"/>
                  </a:lnTo>
                  <a:lnTo>
                    <a:pt x="26399" y="0"/>
                  </a:lnTo>
                  <a:lnTo>
                    <a:pt x="26399" y="29186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grpSp>
        <p:nvGrpSpPr>
          <p:cNvPr id="61" name="Google Shape;61;p9"/>
          <p:cNvGrpSpPr/>
          <p:nvPr/>
        </p:nvGrpSpPr>
        <p:grpSpPr>
          <a:xfrm>
            <a:off x="0" y="0"/>
            <a:ext cx="4317465" cy="5143500"/>
            <a:chOff x="0" y="0"/>
            <a:chExt cx="4317465" cy="5143500"/>
          </a:xfrm>
        </p:grpSpPr>
        <p:sp>
          <p:nvSpPr>
            <p:cNvPr id="62" name="Google Shape;62;p9"/>
            <p:cNvSpPr/>
            <p:nvPr/>
          </p:nvSpPr>
          <p:spPr>
            <a:xfrm>
              <a:off x="0" y="0"/>
              <a:ext cx="2743200" cy="5143500"/>
            </a:xfrm>
            <a:custGeom>
              <a:avLst/>
              <a:gdLst/>
              <a:ahLst/>
              <a:cxnLst/>
              <a:rect l="l" t="t" r="r" b="b"/>
              <a:pathLst>
                <a:path w="2743200" h="5143500" extrusionOk="0">
                  <a:moveTo>
                    <a:pt x="0" y="5143499"/>
                  </a:moveTo>
                  <a:lnTo>
                    <a:pt x="2742573" y="5143499"/>
                  </a:lnTo>
                  <a:lnTo>
                    <a:pt x="2742573" y="0"/>
                  </a:lnTo>
                  <a:lnTo>
                    <a:pt x="0" y="0"/>
                  </a:lnTo>
                  <a:lnTo>
                    <a:pt x="0" y="5143499"/>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63" name="Google Shape;63;p9"/>
            <p:cNvSpPr/>
            <p:nvPr/>
          </p:nvSpPr>
          <p:spPr>
            <a:xfrm>
              <a:off x="953984" y="563638"/>
              <a:ext cx="26670" cy="3150235"/>
            </a:xfrm>
            <a:custGeom>
              <a:avLst/>
              <a:gdLst/>
              <a:ahLst/>
              <a:cxnLst/>
              <a:rect l="l" t="t" r="r" b="b"/>
              <a:pathLst>
                <a:path w="26669" h="3150235" extrusionOk="0">
                  <a:moveTo>
                    <a:pt x="26098" y="0"/>
                  </a:moveTo>
                  <a:lnTo>
                    <a:pt x="0" y="0"/>
                  </a:lnTo>
                  <a:lnTo>
                    <a:pt x="0" y="3150007"/>
                  </a:lnTo>
                  <a:lnTo>
                    <a:pt x="26098" y="3150007"/>
                  </a:lnTo>
                  <a:lnTo>
                    <a:pt x="2609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64" name="Google Shape;64;p9"/>
            <p:cNvPicPr preferRelativeResize="0"/>
            <p:nvPr/>
          </p:nvPicPr>
          <p:blipFill rotWithShape="1">
            <a:blip r:embed="rId3">
              <a:alphaModFix/>
            </a:blip>
            <a:srcRect/>
            <a:stretch/>
          </p:blipFill>
          <p:spPr>
            <a:xfrm>
              <a:off x="1167682" y="563635"/>
              <a:ext cx="3149783" cy="3149783"/>
            </a:xfrm>
            <a:prstGeom prst="rect">
              <a:avLst/>
            </a:prstGeom>
            <a:noFill/>
            <a:ln>
              <a:noFill/>
            </a:ln>
          </p:spPr>
        </p:pic>
      </p:grpSp>
      <p:sp>
        <p:nvSpPr>
          <p:cNvPr id="65" name="Google Shape;65;p9"/>
          <p:cNvSpPr txBox="1">
            <a:spLocks noGrp="1"/>
          </p:cNvSpPr>
          <p:nvPr>
            <p:ph type="title"/>
          </p:nvPr>
        </p:nvSpPr>
        <p:spPr>
          <a:xfrm>
            <a:off x="4523740" y="1462303"/>
            <a:ext cx="3377565" cy="1480820"/>
          </a:xfrm>
          <a:prstGeom prst="rect">
            <a:avLst/>
          </a:prstGeom>
          <a:noFill/>
          <a:ln>
            <a:noFill/>
          </a:ln>
        </p:spPr>
        <p:txBody>
          <a:bodyPr spcFirstLastPara="1" wrap="square" lIns="0" tIns="12700" rIns="0" bIns="0" anchor="t" anchorCtr="0">
            <a:spAutoFit/>
          </a:bodyPr>
          <a:lstStyle/>
          <a:p>
            <a:pPr marL="12700" marR="5080" lvl="0" indent="0" algn="l" rtl="0">
              <a:lnSpc>
                <a:spcPct val="125600"/>
              </a:lnSpc>
              <a:spcBef>
                <a:spcPts val="0"/>
              </a:spcBef>
              <a:spcAft>
                <a:spcPts val="0"/>
              </a:spcAft>
              <a:buNone/>
            </a:pPr>
            <a:r>
              <a:rPr lang="en-US" sz="3800">
                <a:solidFill>
                  <a:srgbClr val="004AAD"/>
                </a:solidFill>
              </a:rPr>
              <a:t>Qui </a:t>
            </a:r>
            <a:r>
              <a:rPr lang="en-US" sz="3800">
                <a:solidFill>
                  <a:srgbClr val="004AAD"/>
                </a:solidFill>
                <a:latin typeface="Calibri"/>
                <a:ea typeface="Calibri"/>
                <a:cs typeface="Calibri"/>
                <a:sym typeface="Calibri"/>
              </a:rPr>
              <a:t>é</a:t>
            </a:r>
            <a:r>
              <a:rPr lang="en-US" sz="3800">
                <a:solidFill>
                  <a:srgbClr val="004AAD"/>
                </a:solidFill>
              </a:rPr>
              <a:t>tait Raoul  Wallenberg ?</a:t>
            </a:r>
            <a:endParaRPr sz="3800">
              <a:latin typeface="Calibri"/>
              <a:ea typeface="Calibri"/>
              <a:cs typeface="Calibri"/>
              <a:sym typeface="Calibri"/>
            </a:endParaRPr>
          </a:p>
        </p:txBody>
      </p:sp>
      <p:sp>
        <p:nvSpPr>
          <p:cNvPr id="66" name="Google Shape;66;p9"/>
          <p:cNvSpPr txBox="1"/>
          <p:nvPr/>
        </p:nvSpPr>
        <p:spPr>
          <a:xfrm>
            <a:off x="8922905" y="4864861"/>
            <a:ext cx="128905"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004AAD"/>
                </a:solidFill>
                <a:latin typeface="Calibri"/>
                <a:ea typeface="Calibri"/>
                <a:cs typeface="Calibri"/>
                <a:sym typeface="Calibri"/>
              </a:rPr>
              <a:t>4</a:t>
            </a:r>
            <a:endParaRPr sz="1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71" name="Google Shape;71;p10"/>
          <p:cNvSpPr/>
          <p:nvPr/>
        </p:nvSpPr>
        <p:spPr>
          <a:xfrm>
            <a:off x="0" y="0"/>
            <a:ext cx="5121275" cy="5143500"/>
          </a:xfrm>
          <a:custGeom>
            <a:avLst/>
            <a:gdLst/>
            <a:ahLst/>
            <a:cxnLst/>
            <a:rect l="l" t="t" r="r" b="b"/>
            <a:pathLst>
              <a:path w="5121275" h="5143500" extrusionOk="0">
                <a:moveTo>
                  <a:pt x="0" y="0"/>
                </a:moveTo>
                <a:lnTo>
                  <a:pt x="5120699" y="0"/>
                </a:lnTo>
                <a:lnTo>
                  <a:pt x="5120699"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72" name="Google Shape;72;p10"/>
          <p:cNvGrpSpPr/>
          <p:nvPr/>
        </p:nvGrpSpPr>
        <p:grpSpPr>
          <a:xfrm>
            <a:off x="5279428" y="181444"/>
            <a:ext cx="3677710" cy="4741779"/>
            <a:chOff x="5279428" y="181444"/>
            <a:chExt cx="3677710" cy="4741779"/>
          </a:xfrm>
        </p:grpSpPr>
        <p:pic>
          <p:nvPicPr>
            <p:cNvPr id="73" name="Google Shape;73;p10"/>
            <p:cNvPicPr preferRelativeResize="0"/>
            <p:nvPr/>
          </p:nvPicPr>
          <p:blipFill rotWithShape="1">
            <a:blip r:embed="rId3">
              <a:alphaModFix/>
            </a:blip>
            <a:srcRect/>
            <a:stretch/>
          </p:blipFill>
          <p:spPr>
            <a:xfrm>
              <a:off x="5431640" y="2474993"/>
              <a:ext cx="2116231" cy="2448230"/>
            </a:xfrm>
            <a:prstGeom prst="rect">
              <a:avLst/>
            </a:prstGeom>
            <a:noFill/>
            <a:ln>
              <a:noFill/>
            </a:ln>
          </p:spPr>
        </p:pic>
        <p:pic>
          <p:nvPicPr>
            <p:cNvPr id="74" name="Google Shape;74;p10"/>
            <p:cNvPicPr preferRelativeResize="0"/>
            <p:nvPr/>
          </p:nvPicPr>
          <p:blipFill rotWithShape="1">
            <a:blip r:embed="rId4">
              <a:alphaModFix/>
            </a:blip>
            <a:srcRect/>
            <a:stretch/>
          </p:blipFill>
          <p:spPr>
            <a:xfrm>
              <a:off x="7265546" y="1748393"/>
              <a:ext cx="1691592" cy="2139791"/>
            </a:xfrm>
            <a:prstGeom prst="rect">
              <a:avLst/>
            </a:prstGeom>
            <a:noFill/>
            <a:ln>
              <a:noFill/>
            </a:ln>
          </p:spPr>
        </p:pic>
        <p:pic>
          <p:nvPicPr>
            <p:cNvPr id="75" name="Google Shape;75;p10"/>
            <p:cNvPicPr preferRelativeResize="0"/>
            <p:nvPr/>
          </p:nvPicPr>
          <p:blipFill rotWithShape="1">
            <a:blip r:embed="rId5">
              <a:alphaModFix/>
            </a:blip>
            <a:srcRect/>
            <a:stretch/>
          </p:blipFill>
          <p:spPr>
            <a:xfrm>
              <a:off x="5279428" y="181444"/>
              <a:ext cx="2117141" cy="2016268"/>
            </a:xfrm>
            <a:prstGeom prst="rect">
              <a:avLst/>
            </a:prstGeom>
            <a:noFill/>
            <a:ln>
              <a:noFill/>
            </a:ln>
          </p:spPr>
        </p:pic>
      </p:grpSp>
      <p:sp>
        <p:nvSpPr>
          <p:cNvPr id="76" name="Google Shape;76;p10"/>
          <p:cNvSpPr txBox="1">
            <a:spLocks noGrp="1"/>
          </p:cNvSpPr>
          <p:nvPr>
            <p:ph type="title"/>
          </p:nvPr>
        </p:nvSpPr>
        <p:spPr>
          <a:xfrm>
            <a:off x="473075" y="265087"/>
            <a:ext cx="412115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L'histoire de Raoul Wallenberg</a:t>
            </a:r>
            <a:endParaRPr sz="2300"/>
          </a:p>
        </p:txBody>
      </p:sp>
      <p:sp>
        <p:nvSpPr>
          <p:cNvPr id="77" name="Google Shape;77;p10"/>
          <p:cNvSpPr txBox="1"/>
          <p:nvPr/>
        </p:nvSpPr>
        <p:spPr>
          <a:xfrm>
            <a:off x="473075" y="861111"/>
            <a:ext cx="4056379" cy="4202430"/>
          </a:xfrm>
          <a:prstGeom prst="rect">
            <a:avLst/>
          </a:prstGeom>
          <a:noFill/>
          <a:ln>
            <a:noFill/>
          </a:ln>
        </p:spPr>
        <p:txBody>
          <a:bodyPr spcFirstLastPara="1" wrap="square" lIns="0" tIns="12700" rIns="0" bIns="0" anchor="t" anchorCtr="0">
            <a:spAutoFit/>
          </a:bodyPr>
          <a:lstStyle/>
          <a:p>
            <a:pPr marL="12700" marR="102235" lvl="0" indent="0" algn="l" rtl="0">
              <a:lnSpc>
                <a:spcPct val="114900"/>
              </a:lnSpc>
              <a:spcBef>
                <a:spcPts val="0"/>
              </a:spcBef>
              <a:spcAft>
                <a:spcPts val="0"/>
              </a:spcAft>
              <a:buNone/>
            </a:pPr>
            <a:r>
              <a:rPr lang="en-US" sz="1500">
                <a:solidFill>
                  <a:srgbClr val="FFFFFF"/>
                </a:solidFill>
                <a:latin typeface="Calibri"/>
                <a:ea typeface="Calibri"/>
                <a:cs typeface="Calibri"/>
                <a:sym typeface="Calibri"/>
              </a:rPr>
              <a:t>Wallenberg est né à Stockholm, en Suède, le 4  août 1912.</a:t>
            </a:r>
            <a:endParaRPr sz="1500">
              <a:latin typeface="Calibri"/>
              <a:ea typeface="Calibri"/>
              <a:cs typeface="Calibri"/>
              <a:sym typeface="Calibri"/>
            </a:endParaRPr>
          </a:p>
          <a:p>
            <a:pPr marL="0" marR="0" lvl="0" indent="0" algn="l" rtl="0">
              <a:lnSpc>
                <a:spcPct val="100000"/>
              </a:lnSpc>
              <a:spcBef>
                <a:spcPts val="0"/>
              </a:spcBef>
              <a:spcAft>
                <a:spcPts val="0"/>
              </a:spcAft>
              <a:buNone/>
            </a:pPr>
            <a:endParaRPr sz="2200">
              <a:latin typeface="Calibri"/>
              <a:ea typeface="Calibri"/>
              <a:cs typeface="Calibri"/>
              <a:sym typeface="Calibri"/>
            </a:endParaRPr>
          </a:p>
          <a:p>
            <a:pPr marL="12700" marR="60960" lvl="0" indent="0" algn="l" rtl="0">
              <a:lnSpc>
                <a:spcPct val="114900"/>
              </a:lnSpc>
              <a:spcBef>
                <a:spcPts val="5"/>
              </a:spcBef>
              <a:spcAft>
                <a:spcPts val="0"/>
              </a:spcAft>
              <a:buNone/>
            </a:pPr>
            <a:r>
              <a:rPr lang="en-US" sz="1500">
                <a:solidFill>
                  <a:srgbClr val="FFFFFF"/>
                </a:solidFill>
                <a:latin typeface="Calibri"/>
                <a:ea typeface="Calibri"/>
                <a:cs typeface="Calibri"/>
                <a:sym typeface="Calibri"/>
              </a:rPr>
              <a:t>Adulte, il vit à Paris et étudie l'architecture aux  États-Unis.</a:t>
            </a:r>
            <a:endParaRPr sz="1500">
              <a:latin typeface="Calibri"/>
              <a:ea typeface="Calibri"/>
              <a:cs typeface="Calibri"/>
              <a:sym typeface="Calibri"/>
            </a:endParaRPr>
          </a:p>
          <a:p>
            <a:pPr marL="0" marR="0" lvl="0" indent="0" algn="l" rtl="0">
              <a:lnSpc>
                <a:spcPct val="100000"/>
              </a:lnSpc>
              <a:spcBef>
                <a:spcPts val="0"/>
              </a:spcBef>
              <a:spcAft>
                <a:spcPts val="0"/>
              </a:spcAft>
              <a:buNone/>
            </a:pPr>
            <a:endParaRPr sz="2200">
              <a:latin typeface="Calibri"/>
              <a:ea typeface="Calibri"/>
              <a:cs typeface="Calibri"/>
              <a:sym typeface="Calibri"/>
            </a:endParaRPr>
          </a:p>
          <a:p>
            <a:pPr marL="12700" marR="5080" lvl="0" indent="0" algn="l" rtl="0">
              <a:lnSpc>
                <a:spcPct val="114900"/>
              </a:lnSpc>
              <a:spcBef>
                <a:spcPts val="5"/>
              </a:spcBef>
              <a:spcAft>
                <a:spcPts val="0"/>
              </a:spcAft>
              <a:buNone/>
            </a:pPr>
            <a:r>
              <a:rPr lang="en-US" sz="1500">
                <a:solidFill>
                  <a:srgbClr val="FFFFFF"/>
                </a:solidFill>
                <a:latin typeface="Calibri"/>
                <a:ea typeface="Calibri"/>
                <a:cs typeface="Calibri"/>
                <a:sym typeface="Calibri"/>
              </a:rPr>
              <a:t>En 1936, il se rend en Palestine sous mandat  britannique pour travailler dans l'industrie du  commerce international. Il y rencontre de  nombreux réfugiés juifs de l'Allemagne nazie et  comprend mieux la montée de l'antisémitisme  en Europe.</a:t>
            </a:r>
            <a:endParaRPr sz="1500">
              <a:latin typeface="Calibri"/>
              <a:ea typeface="Calibri"/>
              <a:cs typeface="Calibri"/>
              <a:sym typeface="Calibri"/>
            </a:endParaRPr>
          </a:p>
          <a:p>
            <a:pPr marL="0" marR="0" lvl="0" indent="0" algn="l" rtl="0">
              <a:lnSpc>
                <a:spcPct val="100000"/>
              </a:lnSpc>
              <a:spcBef>
                <a:spcPts val="5"/>
              </a:spcBef>
              <a:spcAft>
                <a:spcPts val="0"/>
              </a:spcAft>
              <a:buNone/>
            </a:pPr>
            <a:endParaRPr sz="2200">
              <a:latin typeface="Calibri"/>
              <a:ea typeface="Calibri"/>
              <a:cs typeface="Calibri"/>
              <a:sym typeface="Calibri"/>
            </a:endParaRPr>
          </a:p>
          <a:p>
            <a:pPr marL="12700" marR="85725" lvl="0" indent="0" algn="l" rtl="0">
              <a:lnSpc>
                <a:spcPct val="114900"/>
              </a:lnSpc>
              <a:spcBef>
                <a:spcPts val="5"/>
              </a:spcBef>
              <a:spcAft>
                <a:spcPts val="0"/>
              </a:spcAft>
              <a:buNone/>
            </a:pPr>
            <a:r>
              <a:rPr lang="en-US" sz="1500">
                <a:solidFill>
                  <a:srgbClr val="FFFFFF"/>
                </a:solidFill>
                <a:latin typeface="Calibri"/>
                <a:ea typeface="Calibri"/>
                <a:cs typeface="Calibri"/>
                <a:sym typeface="Calibri"/>
              </a:rPr>
              <a:t>La Seconde Guerre mondiale est déclarée en  1939, alors que l'Holocauste est déjà en cours.</a:t>
            </a:r>
            <a:endParaRPr sz="15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p11"/>
          <p:cNvSpPr/>
          <p:nvPr/>
        </p:nvSpPr>
        <p:spPr>
          <a:xfrm>
            <a:off x="0" y="0"/>
            <a:ext cx="9144000" cy="5143500"/>
          </a:xfrm>
          <a:custGeom>
            <a:avLst/>
            <a:gdLst/>
            <a:ahLst/>
            <a:cxnLst/>
            <a:rect l="l" t="t" r="r" b="b"/>
            <a:pathLst>
              <a:path w="9144000" h="5143500" extrusionOk="0">
                <a:moveTo>
                  <a:pt x="9143999" y="5143499"/>
                </a:moveTo>
                <a:lnTo>
                  <a:pt x="0" y="5143499"/>
                </a:lnTo>
                <a:lnTo>
                  <a:pt x="0" y="0"/>
                </a:lnTo>
                <a:lnTo>
                  <a:pt x="9143999" y="0"/>
                </a:lnTo>
                <a:lnTo>
                  <a:pt x="9143999" y="5143499"/>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83" name="Google Shape;83;p11"/>
          <p:cNvPicPr preferRelativeResize="0"/>
          <p:nvPr/>
        </p:nvPicPr>
        <p:blipFill rotWithShape="1">
          <a:blip r:embed="rId3">
            <a:alphaModFix/>
          </a:blip>
          <a:srcRect/>
          <a:stretch/>
        </p:blipFill>
        <p:spPr>
          <a:xfrm>
            <a:off x="1542961" y="1152842"/>
            <a:ext cx="6065528" cy="3411854"/>
          </a:xfrm>
          <a:prstGeom prst="rect">
            <a:avLst/>
          </a:prstGeom>
          <a:noFill/>
          <a:ln>
            <a:noFill/>
          </a:ln>
        </p:spPr>
      </p:pic>
      <p:sp>
        <p:nvSpPr>
          <p:cNvPr id="84" name="Google Shape;84;p11"/>
          <p:cNvSpPr txBox="1">
            <a:spLocks noGrp="1"/>
          </p:cNvSpPr>
          <p:nvPr>
            <p:ph type="title"/>
          </p:nvPr>
        </p:nvSpPr>
        <p:spPr>
          <a:xfrm>
            <a:off x="501650" y="401180"/>
            <a:ext cx="5810250" cy="3606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200" b="0">
                <a:latin typeface="Times New Roman"/>
                <a:ea typeface="Times New Roman"/>
                <a:cs typeface="Times New Roman"/>
                <a:sym typeface="Times New Roman"/>
              </a:rPr>
              <a:t>Regarder : L'histoire de Raoul Wallenberg (en bref)</a:t>
            </a:r>
            <a:endParaRPr sz="2200">
              <a:latin typeface="Times New Roman"/>
              <a:ea typeface="Times New Roman"/>
              <a:cs typeface="Times New Roman"/>
              <a:sym typeface="Times New Roman"/>
            </a:endParaRPr>
          </a:p>
        </p:txBody>
      </p:sp>
      <p:sp>
        <p:nvSpPr>
          <p:cNvPr id="85" name="Google Shape;85;p11"/>
          <p:cNvSpPr txBox="1"/>
          <p:nvPr/>
        </p:nvSpPr>
        <p:spPr>
          <a:xfrm>
            <a:off x="8812924" y="4821643"/>
            <a:ext cx="228600"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FFFFFF"/>
                </a:solidFill>
                <a:latin typeface="Calibri"/>
                <a:ea typeface="Calibri"/>
                <a:cs typeface="Calibri"/>
                <a:sym typeface="Calibri"/>
              </a:rPr>
              <a:t>10</a:t>
            </a:r>
            <a:endParaRPr sz="16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Google Shape;90;p12"/>
          <p:cNvSpPr/>
          <p:nvPr/>
        </p:nvSpPr>
        <p:spPr>
          <a:xfrm>
            <a:off x="0" y="0"/>
            <a:ext cx="6748780" cy="5143500"/>
          </a:xfrm>
          <a:custGeom>
            <a:avLst/>
            <a:gdLst/>
            <a:ahLst/>
            <a:cxnLst/>
            <a:rect l="l" t="t" r="r" b="b"/>
            <a:pathLst>
              <a:path w="6748780" h="5143500" extrusionOk="0">
                <a:moveTo>
                  <a:pt x="0" y="0"/>
                </a:moveTo>
                <a:lnTo>
                  <a:pt x="6748498" y="0"/>
                </a:lnTo>
                <a:lnTo>
                  <a:pt x="6748498"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1" name="Google Shape;91;p12"/>
          <p:cNvSpPr txBox="1">
            <a:spLocks noGrp="1"/>
          </p:cNvSpPr>
          <p:nvPr>
            <p:ph type="title"/>
          </p:nvPr>
        </p:nvSpPr>
        <p:spPr>
          <a:xfrm>
            <a:off x="549275" y="265087"/>
            <a:ext cx="4544695"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Recrutement de Raoul Wallenberg</a:t>
            </a:r>
            <a:endParaRPr sz="2300"/>
          </a:p>
        </p:txBody>
      </p:sp>
      <p:sp>
        <p:nvSpPr>
          <p:cNvPr id="92" name="Google Shape;92;p12"/>
          <p:cNvSpPr txBox="1"/>
          <p:nvPr/>
        </p:nvSpPr>
        <p:spPr>
          <a:xfrm>
            <a:off x="549275" y="811847"/>
            <a:ext cx="4804410" cy="3272154"/>
          </a:xfrm>
          <a:prstGeom prst="rect">
            <a:avLst/>
          </a:prstGeom>
          <a:noFill/>
          <a:ln>
            <a:noFill/>
          </a:ln>
        </p:spPr>
        <p:txBody>
          <a:bodyPr spcFirstLastPara="1" wrap="square" lIns="0" tIns="12700" rIns="0" bIns="0" anchor="t" anchorCtr="0">
            <a:spAutoFit/>
          </a:bodyPr>
          <a:lstStyle/>
          <a:p>
            <a:pPr marL="12700" marR="5080" lvl="0" indent="0" algn="l" rtl="0">
              <a:lnSpc>
                <a:spcPct val="149200"/>
              </a:lnSpc>
              <a:spcBef>
                <a:spcPts val="0"/>
              </a:spcBef>
              <a:spcAft>
                <a:spcPts val="0"/>
              </a:spcAft>
              <a:buNone/>
            </a:pPr>
            <a:r>
              <a:rPr lang="en-US" sz="1500">
                <a:solidFill>
                  <a:srgbClr val="FFFFFF"/>
                </a:solidFill>
                <a:latin typeface="Calibri"/>
                <a:ea typeface="Calibri"/>
                <a:cs typeface="Calibri"/>
                <a:sym typeface="Calibri"/>
              </a:rPr>
              <a:t>Mars 1944 : L'Allemagne nazie envahit la Hongrie et 437  000 Juifs sont déportés à Auschwitz.</a:t>
            </a:r>
            <a:endParaRPr sz="1500">
              <a:latin typeface="Calibri"/>
              <a:ea typeface="Calibri"/>
              <a:cs typeface="Calibri"/>
              <a:sym typeface="Calibri"/>
            </a:endParaRPr>
          </a:p>
          <a:p>
            <a:pPr marL="0" marR="0" lvl="0" indent="0" algn="l" rtl="0">
              <a:lnSpc>
                <a:spcPct val="100000"/>
              </a:lnSpc>
              <a:spcBef>
                <a:spcPts val="35"/>
              </a:spcBef>
              <a:spcAft>
                <a:spcPts val="0"/>
              </a:spcAft>
              <a:buNone/>
            </a:pPr>
            <a:endParaRPr sz="2100">
              <a:latin typeface="Calibri"/>
              <a:ea typeface="Calibri"/>
              <a:cs typeface="Calibri"/>
              <a:sym typeface="Calibri"/>
            </a:endParaRPr>
          </a:p>
          <a:p>
            <a:pPr marL="12700" marR="17780" lvl="0" indent="0" algn="l" rtl="0">
              <a:lnSpc>
                <a:spcPct val="149200"/>
              </a:lnSpc>
              <a:spcBef>
                <a:spcPts val="0"/>
              </a:spcBef>
              <a:spcAft>
                <a:spcPts val="0"/>
              </a:spcAft>
              <a:buNone/>
            </a:pPr>
            <a:r>
              <a:rPr lang="en-US" sz="1400">
                <a:solidFill>
                  <a:srgbClr val="FFFFFF"/>
                </a:solidFill>
                <a:latin typeface="Calibri"/>
                <a:ea typeface="Calibri"/>
                <a:cs typeface="Calibri"/>
                <a:sym typeface="Calibri"/>
              </a:rPr>
              <a:t>La Commission américaine des réfugiés de guerre recrute  Wallenberg pour une mission spéciale de sauvetage à  Budapest. Il parle plusieurs langues, connaît bien la ville  et comprend parfaitement le sort des réfugiés juifs.</a:t>
            </a:r>
            <a:endParaRPr sz="1400">
              <a:latin typeface="Calibri"/>
              <a:ea typeface="Calibri"/>
              <a:cs typeface="Calibri"/>
              <a:sym typeface="Calibri"/>
            </a:endParaRPr>
          </a:p>
          <a:p>
            <a:pPr marL="0" marR="0" lvl="0" indent="0" algn="l" rtl="0">
              <a:lnSpc>
                <a:spcPct val="100000"/>
              </a:lnSpc>
              <a:spcBef>
                <a:spcPts val="50"/>
              </a:spcBef>
              <a:spcAft>
                <a:spcPts val="0"/>
              </a:spcAft>
              <a:buNone/>
            </a:pPr>
            <a:endParaRPr sz="2050">
              <a:latin typeface="Calibri"/>
              <a:ea typeface="Calibri"/>
              <a:cs typeface="Calibri"/>
              <a:sym typeface="Calibri"/>
            </a:endParaRPr>
          </a:p>
          <a:p>
            <a:pPr marL="12700" marR="699770" lvl="0" indent="0" algn="l" rtl="0">
              <a:lnSpc>
                <a:spcPct val="149200"/>
              </a:lnSpc>
              <a:spcBef>
                <a:spcPts val="0"/>
              </a:spcBef>
              <a:spcAft>
                <a:spcPts val="0"/>
              </a:spcAft>
              <a:buNone/>
            </a:pPr>
            <a:r>
              <a:rPr lang="en-US" sz="1400">
                <a:solidFill>
                  <a:srgbClr val="FFFFFF"/>
                </a:solidFill>
                <a:latin typeface="Calibri"/>
                <a:ea typeface="Calibri"/>
                <a:cs typeface="Calibri"/>
                <a:sym typeface="Calibri"/>
              </a:rPr>
              <a:t>Wallenberg arrive à Budapest le 9 juillet 1944 et les  déportations s'arrêtent.</a:t>
            </a:r>
            <a:endParaRPr sz="1400">
              <a:latin typeface="Calibri"/>
              <a:ea typeface="Calibri"/>
              <a:cs typeface="Calibri"/>
              <a:sym typeface="Calibri"/>
            </a:endParaRPr>
          </a:p>
        </p:txBody>
      </p:sp>
      <p:sp>
        <p:nvSpPr>
          <p:cNvPr id="93" name="Google Shape;93;p12"/>
          <p:cNvSpPr txBox="1"/>
          <p:nvPr/>
        </p:nvSpPr>
        <p:spPr>
          <a:xfrm>
            <a:off x="8845943" y="4816437"/>
            <a:ext cx="228600"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595959"/>
                </a:solidFill>
                <a:latin typeface="Calibri"/>
                <a:ea typeface="Calibri"/>
                <a:cs typeface="Calibri"/>
                <a:sym typeface="Calibri"/>
              </a:rPr>
              <a:t>11</a:t>
            </a:r>
            <a:endParaRPr sz="1600">
              <a:latin typeface="Calibri"/>
              <a:ea typeface="Calibri"/>
              <a:cs typeface="Calibri"/>
              <a:sym typeface="Calibri"/>
            </a:endParaRPr>
          </a:p>
        </p:txBody>
      </p:sp>
      <p:grpSp>
        <p:nvGrpSpPr>
          <p:cNvPr id="94" name="Google Shape;94;p12"/>
          <p:cNvGrpSpPr/>
          <p:nvPr/>
        </p:nvGrpSpPr>
        <p:grpSpPr>
          <a:xfrm>
            <a:off x="5476087" y="1148626"/>
            <a:ext cx="3309619" cy="2338696"/>
            <a:chOff x="5476087" y="1148626"/>
            <a:chExt cx="3309619" cy="2338696"/>
          </a:xfrm>
        </p:grpSpPr>
        <p:pic>
          <p:nvPicPr>
            <p:cNvPr id="95" name="Google Shape;95;p12"/>
            <p:cNvPicPr preferRelativeResize="0"/>
            <p:nvPr/>
          </p:nvPicPr>
          <p:blipFill rotWithShape="1">
            <a:blip r:embed="rId3">
              <a:alphaModFix/>
            </a:blip>
            <a:srcRect/>
            <a:stretch/>
          </p:blipFill>
          <p:spPr>
            <a:xfrm>
              <a:off x="5476087" y="1148626"/>
              <a:ext cx="3245184" cy="2338696"/>
            </a:xfrm>
            <a:prstGeom prst="rect">
              <a:avLst/>
            </a:prstGeom>
            <a:noFill/>
            <a:ln>
              <a:noFill/>
            </a:ln>
          </p:spPr>
        </p:pic>
        <p:sp>
          <p:nvSpPr>
            <p:cNvPr id="96" name="Google Shape;96;p12"/>
            <p:cNvSpPr/>
            <p:nvPr/>
          </p:nvSpPr>
          <p:spPr>
            <a:xfrm>
              <a:off x="8739986" y="1148638"/>
              <a:ext cx="45720" cy="2331085"/>
            </a:xfrm>
            <a:custGeom>
              <a:avLst/>
              <a:gdLst/>
              <a:ahLst/>
              <a:cxnLst/>
              <a:rect l="l" t="t" r="r" b="b"/>
              <a:pathLst>
                <a:path w="45720" h="2331085" extrusionOk="0">
                  <a:moveTo>
                    <a:pt x="45599" y="2330998"/>
                  </a:moveTo>
                  <a:lnTo>
                    <a:pt x="0" y="2330998"/>
                  </a:lnTo>
                  <a:lnTo>
                    <a:pt x="0" y="0"/>
                  </a:lnTo>
                  <a:lnTo>
                    <a:pt x="45599" y="0"/>
                  </a:lnTo>
                  <a:lnTo>
                    <a:pt x="45599" y="2330998"/>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sp>
        <p:nvSpPr>
          <p:cNvPr id="101" name="Google Shape;101;p13"/>
          <p:cNvSpPr/>
          <p:nvPr/>
        </p:nvSpPr>
        <p:spPr>
          <a:xfrm>
            <a:off x="0" y="0"/>
            <a:ext cx="6748780" cy="5143500"/>
          </a:xfrm>
          <a:custGeom>
            <a:avLst/>
            <a:gdLst/>
            <a:ahLst/>
            <a:cxnLst/>
            <a:rect l="l" t="t" r="r" b="b"/>
            <a:pathLst>
              <a:path w="6748780" h="5143500" extrusionOk="0">
                <a:moveTo>
                  <a:pt x="0" y="0"/>
                </a:moveTo>
                <a:lnTo>
                  <a:pt x="6748498" y="0"/>
                </a:lnTo>
                <a:lnTo>
                  <a:pt x="6748498"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2" name="Google Shape;102;p13"/>
          <p:cNvSpPr txBox="1">
            <a:spLocks noGrp="1"/>
          </p:cNvSpPr>
          <p:nvPr>
            <p:ph type="title"/>
          </p:nvPr>
        </p:nvSpPr>
        <p:spPr>
          <a:xfrm>
            <a:off x="549275" y="265087"/>
            <a:ext cx="537083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Arrivée de Raoul Wallenberg en Hongrie</a:t>
            </a:r>
            <a:endParaRPr sz="2300"/>
          </a:p>
        </p:txBody>
      </p:sp>
      <p:sp>
        <p:nvSpPr>
          <p:cNvPr id="103" name="Google Shape;103;p13"/>
          <p:cNvSpPr txBox="1"/>
          <p:nvPr/>
        </p:nvSpPr>
        <p:spPr>
          <a:xfrm>
            <a:off x="549275" y="1147737"/>
            <a:ext cx="4819650" cy="2816860"/>
          </a:xfrm>
          <a:prstGeom prst="rect">
            <a:avLst/>
          </a:prstGeom>
          <a:noFill/>
          <a:ln>
            <a:noFill/>
          </a:ln>
        </p:spPr>
        <p:txBody>
          <a:bodyPr spcFirstLastPara="1" wrap="square" lIns="0" tIns="12700" rIns="0" bIns="0" anchor="t" anchorCtr="0">
            <a:spAutoFit/>
          </a:bodyPr>
          <a:lstStyle/>
          <a:p>
            <a:pPr marL="12700" marR="114935" lvl="0" indent="0" algn="l" rtl="0">
              <a:lnSpc>
                <a:spcPct val="149200"/>
              </a:lnSpc>
              <a:spcBef>
                <a:spcPts val="0"/>
              </a:spcBef>
              <a:spcAft>
                <a:spcPts val="0"/>
              </a:spcAft>
              <a:buNone/>
            </a:pPr>
            <a:r>
              <a:rPr lang="en-US" sz="1500">
                <a:solidFill>
                  <a:srgbClr val="FFFFFF"/>
                </a:solidFill>
                <a:latin typeface="Calibri"/>
                <a:ea typeface="Calibri"/>
                <a:cs typeface="Calibri"/>
                <a:sym typeface="Calibri"/>
              </a:rPr>
              <a:t>En tant que diplomate suédois, Wallenberg a pour  mission d'aider à sauver les 200 000 Juifs restants de  Budapest.</a:t>
            </a:r>
            <a:endParaRPr sz="1500">
              <a:latin typeface="Calibri"/>
              <a:ea typeface="Calibri"/>
              <a:cs typeface="Calibri"/>
              <a:sym typeface="Calibri"/>
            </a:endParaRPr>
          </a:p>
          <a:p>
            <a:pPr marL="0" marR="0" lvl="0" indent="0" algn="l" rtl="0">
              <a:lnSpc>
                <a:spcPct val="100000"/>
              </a:lnSpc>
              <a:spcBef>
                <a:spcPts val="0"/>
              </a:spcBef>
              <a:spcAft>
                <a:spcPts val="0"/>
              </a:spcAft>
              <a:buNone/>
            </a:pPr>
            <a:endParaRPr sz="1500">
              <a:latin typeface="Calibri"/>
              <a:ea typeface="Calibri"/>
              <a:cs typeface="Calibri"/>
              <a:sym typeface="Calibri"/>
            </a:endParaRPr>
          </a:p>
          <a:p>
            <a:pPr marL="12700" marR="5080" lvl="0" indent="0" algn="l" rtl="0">
              <a:lnSpc>
                <a:spcPct val="149200"/>
              </a:lnSpc>
              <a:spcBef>
                <a:spcPts val="1345"/>
              </a:spcBef>
              <a:spcAft>
                <a:spcPts val="0"/>
              </a:spcAft>
              <a:buNone/>
            </a:pPr>
            <a:r>
              <a:rPr lang="en-US" sz="1500">
                <a:solidFill>
                  <a:srgbClr val="FFFFFF"/>
                </a:solidFill>
                <a:latin typeface="Calibri"/>
                <a:ea typeface="Calibri"/>
                <a:cs typeface="Calibri"/>
                <a:sym typeface="Calibri"/>
              </a:rPr>
              <a:t>Il doit distribuer des centaines de Schutz-Pass, ou  laissez-passer temporaires de protection suédois, aux  Juifs hongrois ayant des liens avec la Suède, afin qu'ils  puissent s'enfuir.</a:t>
            </a:r>
            <a:endParaRPr sz="1500">
              <a:latin typeface="Calibri"/>
              <a:ea typeface="Calibri"/>
              <a:cs typeface="Calibri"/>
              <a:sym typeface="Calibri"/>
            </a:endParaRPr>
          </a:p>
        </p:txBody>
      </p:sp>
      <p:grpSp>
        <p:nvGrpSpPr>
          <p:cNvPr id="104" name="Google Shape;104;p13"/>
          <p:cNvGrpSpPr/>
          <p:nvPr/>
        </p:nvGrpSpPr>
        <p:grpSpPr>
          <a:xfrm>
            <a:off x="5950851" y="691667"/>
            <a:ext cx="2639737" cy="4111949"/>
            <a:chOff x="5950851" y="691667"/>
            <a:chExt cx="2639737" cy="4111949"/>
          </a:xfrm>
        </p:grpSpPr>
        <p:sp>
          <p:nvSpPr>
            <p:cNvPr id="105" name="Google Shape;105;p13"/>
            <p:cNvSpPr/>
            <p:nvPr/>
          </p:nvSpPr>
          <p:spPr>
            <a:xfrm>
              <a:off x="8545503" y="738929"/>
              <a:ext cx="45085" cy="4010025"/>
            </a:xfrm>
            <a:custGeom>
              <a:avLst/>
              <a:gdLst/>
              <a:ahLst/>
              <a:cxnLst/>
              <a:rect l="l" t="t" r="r" b="b"/>
              <a:pathLst>
                <a:path w="45084" h="4010025" extrusionOk="0">
                  <a:moveTo>
                    <a:pt x="44699" y="4009499"/>
                  </a:moveTo>
                  <a:lnTo>
                    <a:pt x="0" y="4009499"/>
                  </a:lnTo>
                  <a:lnTo>
                    <a:pt x="0" y="0"/>
                  </a:lnTo>
                  <a:lnTo>
                    <a:pt x="44699" y="0"/>
                  </a:lnTo>
                  <a:lnTo>
                    <a:pt x="44699" y="4009499"/>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06" name="Google Shape;106;p13"/>
            <p:cNvPicPr preferRelativeResize="0"/>
            <p:nvPr/>
          </p:nvPicPr>
          <p:blipFill rotWithShape="1">
            <a:blip r:embed="rId3">
              <a:alphaModFix/>
            </a:blip>
            <a:srcRect/>
            <a:stretch/>
          </p:blipFill>
          <p:spPr>
            <a:xfrm>
              <a:off x="5950851" y="691667"/>
              <a:ext cx="2564138" cy="4111949"/>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1" name="Google Shape;111;p14"/>
          <p:cNvSpPr/>
          <p:nvPr/>
        </p:nvSpPr>
        <p:spPr>
          <a:xfrm>
            <a:off x="0" y="0"/>
            <a:ext cx="6748780" cy="5143500"/>
          </a:xfrm>
          <a:custGeom>
            <a:avLst/>
            <a:gdLst/>
            <a:ahLst/>
            <a:cxnLst/>
            <a:rect l="l" t="t" r="r" b="b"/>
            <a:pathLst>
              <a:path w="6748780" h="5143500" extrusionOk="0">
                <a:moveTo>
                  <a:pt x="0" y="0"/>
                </a:moveTo>
                <a:lnTo>
                  <a:pt x="6748498" y="0"/>
                </a:lnTo>
                <a:lnTo>
                  <a:pt x="6748498"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2" name="Google Shape;112;p14"/>
          <p:cNvSpPr txBox="1">
            <a:spLocks noGrp="1"/>
          </p:cNvSpPr>
          <p:nvPr>
            <p:ph type="title"/>
          </p:nvPr>
        </p:nvSpPr>
        <p:spPr>
          <a:xfrm>
            <a:off x="534034" y="265087"/>
            <a:ext cx="520827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Renversement du gouvernement hongrois</a:t>
            </a:r>
            <a:endParaRPr sz="2300"/>
          </a:p>
        </p:txBody>
      </p:sp>
      <p:sp>
        <p:nvSpPr>
          <p:cNvPr id="113" name="Google Shape;113;p14"/>
          <p:cNvSpPr txBox="1"/>
          <p:nvPr/>
        </p:nvSpPr>
        <p:spPr>
          <a:xfrm>
            <a:off x="534034" y="1212608"/>
            <a:ext cx="4098290" cy="1480820"/>
          </a:xfrm>
          <a:prstGeom prst="rect">
            <a:avLst/>
          </a:prstGeom>
          <a:noFill/>
          <a:ln>
            <a:noFill/>
          </a:ln>
        </p:spPr>
        <p:txBody>
          <a:bodyPr spcFirstLastPara="1" wrap="square" lIns="0" tIns="12700" rIns="0" bIns="0" anchor="t" anchorCtr="0">
            <a:spAutoFit/>
          </a:bodyPr>
          <a:lstStyle/>
          <a:p>
            <a:pPr marL="12700" marR="5080" lvl="0" indent="0" algn="l" rtl="0">
              <a:lnSpc>
                <a:spcPct val="149200"/>
              </a:lnSpc>
              <a:spcBef>
                <a:spcPts val="0"/>
              </a:spcBef>
              <a:spcAft>
                <a:spcPts val="0"/>
              </a:spcAft>
              <a:buNone/>
            </a:pPr>
            <a:r>
              <a:rPr lang="en-US" sz="1600">
                <a:solidFill>
                  <a:srgbClr val="FFFFFF"/>
                </a:solidFill>
                <a:latin typeface="Calibri"/>
                <a:ea typeface="Calibri"/>
                <a:cs typeface="Calibri"/>
                <a:sym typeface="Calibri"/>
              </a:rPr>
              <a:t>Le 15 octobre, le gouvernement hongrois est  renversé par le parti antisémite et fasciste  des Croix fléchées, prolongement du parti  nazi.</a:t>
            </a:r>
            <a:endParaRPr sz="1600">
              <a:latin typeface="Calibri"/>
              <a:ea typeface="Calibri"/>
              <a:cs typeface="Calibri"/>
              <a:sym typeface="Calibri"/>
            </a:endParaRPr>
          </a:p>
        </p:txBody>
      </p:sp>
      <p:sp>
        <p:nvSpPr>
          <p:cNvPr id="114" name="Google Shape;114;p14"/>
          <p:cNvSpPr txBox="1"/>
          <p:nvPr/>
        </p:nvSpPr>
        <p:spPr>
          <a:xfrm>
            <a:off x="534034" y="3038068"/>
            <a:ext cx="3546475" cy="1116965"/>
          </a:xfrm>
          <a:prstGeom prst="rect">
            <a:avLst/>
          </a:prstGeom>
          <a:noFill/>
          <a:ln>
            <a:noFill/>
          </a:ln>
        </p:spPr>
        <p:txBody>
          <a:bodyPr spcFirstLastPara="1" wrap="square" lIns="0" tIns="12700" rIns="0" bIns="0" anchor="t" anchorCtr="0">
            <a:spAutoFit/>
          </a:bodyPr>
          <a:lstStyle/>
          <a:p>
            <a:pPr marL="12700" marR="5080" lvl="0" indent="0" algn="l" rtl="0">
              <a:lnSpc>
                <a:spcPct val="149200"/>
              </a:lnSpc>
              <a:spcBef>
                <a:spcPts val="0"/>
              </a:spcBef>
              <a:spcAft>
                <a:spcPts val="0"/>
              </a:spcAft>
              <a:buNone/>
            </a:pPr>
            <a:r>
              <a:rPr lang="en-US" sz="1600">
                <a:solidFill>
                  <a:srgbClr val="FFFFFF"/>
                </a:solidFill>
                <a:latin typeface="Calibri"/>
                <a:ea typeface="Calibri"/>
                <a:cs typeface="Calibri"/>
                <a:sym typeface="Calibri"/>
              </a:rPr>
              <a:t>Les pogroms contre les Juifs </a:t>
            </a:r>
            <a:r>
              <a:rPr lang="en-US" sz="1600" b="1">
                <a:solidFill>
                  <a:srgbClr val="FFFFFF"/>
                </a:solidFill>
                <a:latin typeface="Arial"/>
                <a:ea typeface="Arial"/>
                <a:cs typeface="Arial"/>
                <a:sym typeface="Arial"/>
              </a:rPr>
              <a:t>et leur  </a:t>
            </a:r>
            <a:r>
              <a:rPr lang="en-US" sz="1600">
                <a:solidFill>
                  <a:srgbClr val="FFFFFF"/>
                </a:solidFill>
                <a:latin typeface="Calibri"/>
                <a:ea typeface="Calibri"/>
                <a:cs typeface="Calibri"/>
                <a:sym typeface="Calibri"/>
              </a:rPr>
              <a:t>déportation vers des centres de mise à  mort reprennent.</a:t>
            </a:r>
            <a:endParaRPr sz="1600">
              <a:latin typeface="Calibri"/>
              <a:ea typeface="Calibri"/>
              <a:cs typeface="Calibri"/>
              <a:sym typeface="Calibri"/>
            </a:endParaRPr>
          </a:p>
        </p:txBody>
      </p:sp>
      <p:sp>
        <p:nvSpPr>
          <p:cNvPr id="115" name="Google Shape;115;p14"/>
          <p:cNvSpPr txBox="1"/>
          <p:nvPr/>
        </p:nvSpPr>
        <p:spPr>
          <a:xfrm>
            <a:off x="6806565" y="3268497"/>
            <a:ext cx="1618615" cy="1201420"/>
          </a:xfrm>
          <a:prstGeom prst="rect">
            <a:avLst/>
          </a:prstGeom>
          <a:noFill/>
          <a:ln>
            <a:noFill/>
          </a:ln>
        </p:spPr>
        <p:txBody>
          <a:bodyPr spcFirstLastPara="1" wrap="square" lIns="0" tIns="12700" rIns="0" bIns="0" anchor="t" anchorCtr="0">
            <a:spAutoFit/>
          </a:bodyPr>
          <a:lstStyle/>
          <a:p>
            <a:pPr marL="12700" marR="5080" lvl="0" indent="0" algn="l" rtl="0">
              <a:lnSpc>
                <a:spcPct val="140300"/>
              </a:lnSpc>
              <a:spcBef>
                <a:spcPts val="0"/>
              </a:spcBef>
              <a:spcAft>
                <a:spcPts val="0"/>
              </a:spcAft>
              <a:buNone/>
            </a:pPr>
            <a:r>
              <a:rPr lang="en-US" sz="1100">
                <a:solidFill>
                  <a:srgbClr val="004AAD"/>
                </a:solidFill>
                <a:latin typeface="Calibri"/>
                <a:ea typeface="Calibri"/>
                <a:cs typeface="Calibri"/>
                <a:sym typeface="Calibri"/>
              </a:rPr>
              <a:t>Les Juifs hongrois sont  déportés dans des  wagons à bestiaux vers  le centre de mise à mort  d'Auschwitz.</a:t>
            </a:r>
            <a:endParaRPr sz="1100">
              <a:latin typeface="Calibri"/>
              <a:ea typeface="Calibri"/>
              <a:cs typeface="Calibri"/>
              <a:sym typeface="Calibri"/>
            </a:endParaRPr>
          </a:p>
        </p:txBody>
      </p:sp>
      <p:grpSp>
        <p:nvGrpSpPr>
          <p:cNvPr id="116" name="Google Shape;116;p14"/>
          <p:cNvGrpSpPr/>
          <p:nvPr/>
        </p:nvGrpSpPr>
        <p:grpSpPr>
          <a:xfrm>
            <a:off x="5151463" y="1353477"/>
            <a:ext cx="3465153" cy="1932943"/>
            <a:chOff x="5151463" y="1353477"/>
            <a:chExt cx="3465153" cy="1932943"/>
          </a:xfrm>
        </p:grpSpPr>
        <p:pic>
          <p:nvPicPr>
            <p:cNvPr id="117" name="Google Shape;117;p14"/>
            <p:cNvPicPr preferRelativeResize="0"/>
            <p:nvPr/>
          </p:nvPicPr>
          <p:blipFill rotWithShape="1">
            <a:blip r:embed="rId3">
              <a:alphaModFix/>
            </a:blip>
            <a:srcRect/>
            <a:stretch/>
          </p:blipFill>
          <p:spPr>
            <a:xfrm>
              <a:off x="5151463" y="1353477"/>
              <a:ext cx="3381716" cy="1932408"/>
            </a:xfrm>
            <a:prstGeom prst="rect">
              <a:avLst/>
            </a:prstGeom>
            <a:noFill/>
            <a:ln>
              <a:noFill/>
            </a:ln>
          </p:spPr>
        </p:pic>
        <p:sp>
          <p:nvSpPr>
            <p:cNvPr id="118" name="Google Shape;118;p14"/>
            <p:cNvSpPr/>
            <p:nvPr/>
          </p:nvSpPr>
          <p:spPr>
            <a:xfrm>
              <a:off x="8568991" y="1353481"/>
              <a:ext cx="47625" cy="1932939"/>
            </a:xfrm>
            <a:custGeom>
              <a:avLst/>
              <a:gdLst/>
              <a:ahLst/>
              <a:cxnLst/>
              <a:rect l="l" t="t" r="r" b="b"/>
              <a:pathLst>
                <a:path w="47625" h="1932939" extrusionOk="0">
                  <a:moveTo>
                    <a:pt x="47098" y="1932599"/>
                  </a:moveTo>
                  <a:lnTo>
                    <a:pt x="0" y="1932599"/>
                  </a:lnTo>
                  <a:lnTo>
                    <a:pt x="0" y="0"/>
                  </a:lnTo>
                  <a:lnTo>
                    <a:pt x="47098" y="0"/>
                  </a:lnTo>
                  <a:lnTo>
                    <a:pt x="47098" y="1932599"/>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p15"/>
          <p:cNvSpPr/>
          <p:nvPr/>
        </p:nvSpPr>
        <p:spPr>
          <a:xfrm>
            <a:off x="0" y="0"/>
            <a:ext cx="6698615" cy="5143500"/>
          </a:xfrm>
          <a:custGeom>
            <a:avLst/>
            <a:gdLst/>
            <a:ahLst/>
            <a:cxnLst/>
            <a:rect l="l" t="t" r="r" b="b"/>
            <a:pathLst>
              <a:path w="6698615" h="5143500" extrusionOk="0">
                <a:moveTo>
                  <a:pt x="0" y="0"/>
                </a:moveTo>
                <a:lnTo>
                  <a:pt x="6698098" y="0"/>
                </a:lnTo>
                <a:lnTo>
                  <a:pt x="6698098"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4" name="Google Shape;124;p15"/>
          <p:cNvSpPr txBox="1">
            <a:spLocks noGrp="1"/>
          </p:cNvSpPr>
          <p:nvPr>
            <p:ph type="title"/>
          </p:nvPr>
        </p:nvSpPr>
        <p:spPr>
          <a:xfrm>
            <a:off x="501650" y="265087"/>
            <a:ext cx="356362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Lutte contre les expulsions</a:t>
            </a:r>
            <a:endParaRPr sz="2300"/>
          </a:p>
        </p:txBody>
      </p:sp>
      <p:sp>
        <p:nvSpPr>
          <p:cNvPr id="125" name="Google Shape;125;p15"/>
          <p:cNvSpPr txBox="1"/>
          <p:nvPr/>
        </p:nvSpPr>
        <p:spPr>
          <a:xfrm>
            <a:off x="501650" y="981671"/>
            <a:ext cx="5026660" cy="2740660"/>
          </a:xfrm>
          <a:prstGeom prst="rect">
            <a:avLst/>
          </a:prstGeom>
          <a:noFill/>
          <a:ln>
            <a:noFill/>
          </a:ln>
        </p:spPr>
        <p:txBody>
          <a:bodyPr spcFirstLastPara="1" wrap="square" lIns="0" tIns="12700" rIns="0" bIns="0" anchor="t" anchorCtr="0">
            <a:spAutoFit/>
          </a:bodyPr>
          <a:lstStyle/>
          <a:p>
            <a:pPr marL="12700" marR="165735" lvl="0" indent="0" algn="l" rtl="0">
              <a:lnSpc>
                <a:spcPct val="149200"/>
              </a:lnSpc>
              <a:spcBef>
                <a:spcPts val="0"/>
              </a:spcBef>
              <a:spcAft>
                <a:spcPts val="0"/>
              </a:spcAft>
              <a:buNone/>
            </a:pPr>
            <a:r>
              <a:rPr lang="en-US" sz="1700">
                <a:solidFill>
                  <a:srgbClr val="FFFFFF"/>
                </a:solidFill>
                <a:latin typeface="Calibri"/>
                <a:ea typeface="Calibri"/>
                <a:cs typeface="Calibri"/>
                <a:sym typeface="Calibri"/>
              </a:rPr>
              <a:t>Wallenberg établit de nombreux refuges dans  tout Budapest. Il fournit ainsi à 15 000 Juifs de la  nourriture, des soins de santé et d'autres  besoins essentiels.</a:t>
            </a:r>
            <a:endParaRPr sz="1700">
              <a:latin typeface="Calibri"/>
              <a:ea typeface="Calibri"/>
              <a:cs typeface="Calibri"/>
              <a:sym typeface="Calibri"/>
            </a:endParaRPr>
          </a:p>
          <a:p>
            <a:pPr marL="0" marR="0" lvl="0" indent="0" algn="l" rtl="0">
              <a:lnSpc>
                <a:spcPct val="100000"/>
              </a:lnSpc>
              <a:spcBef>
                <a:spcPts val="30"/>
              </a:spcBef>
              <a:spcAft>
                <a:spcPts val="0"/>
              </a:spcAft>
              <a:buNone/>
            </a:pPr>
            <a:endParaRPr sz="2500">
              <a:latin typeface="Calibri"/>
              <a:ea typeface="Calibri"/>
              <a:cs typeface="Calibri"/>
              <a:sym typeface="Calibri"/>
            </a:endParaRPr>
          </a:p>
          <a:p>
            <a:pPr marL="12700" marR="5080" lvl="0" indent="0" algn="l" rtl="0">
              <a:lnSpc>
                <a:spcPct val="150000"/>
              </a:lnSpc>
              <a:spcBef>
                <a:spcPts val="0"/>
              </a:spcBef>
              <a:spcAft>
                <a:spcPts val="0"/>
              </a:spcAft>
              <a:buNone/>
            </a:pPr>
            <a:r>
              <a:rPr lang="en-US" sz="1700">
                <a:solidFill>
                  <a:srgbClr val="FFFFFF"/>
                </a:solidFill>
                <a:latin typeface="Calibri"/>
                <a:ea typeface="Calibri"/>
                <a:cs typeface="Calibri"/>
                <a:sym typeface="Calibri"/>
              </a:rPr>
              <a:t>Pendant ce temps, il distribue des milliers de  Schutz-Pass, aidant ainsi des milliers de réfugiés à</a:t>
            </a:r>
            <a:endParaRPr sz="1700">
              <a:latin typeface="Calibri"/>
              <a:ea typeface="Calibri"/>
              <a:cs typeface="Calibri"/>
              <a:sym typeface="Calibri"/>
            </a:endParaRPr>
          </a:p>
        </p:txBody>
      </p:sp>
      <p:sp>
        <p:nvSpPr>
          <p:cNvPr id="126" name="Google Shape;126;p15"/>
          <p:cNvSpPr txBox="1"/>
          <p:nvPr/>
        </p:nvSpPr>
        <p:spPr>
          <a:xfrm>
            <a:off x="501650" y="3887546"/>
            <a:ext cx="1176655" cy="284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700">
                <a:solidFill>
                  <a:srgbClr val="FFFFFF"/>
                </a:solidFill>
                <a:latin typeface="Calibri"/>
                <a:ea typeface="Calibri"/>
                <a:cs typeface="Calibri"/>
                <a:sym typeface="Calibri"/>
              </a:rPr>
              <a:t>s'échapper.</a:t>
            </a:r>
            <a:endParaRPr sz="1700">
              <a:latin typeface="Calibri"/>
              <a:ea typeface="Calibri"/>
              <a:cs typeface="Calibri"/>
              <a:sym typeface="Calibri"/>
            </a:endParaRPr>
          </a:p>
        </p:txBody>
      </p:sp>
      <p:sp>
        <p:nvSpPr>
          <p:cNvPr id="127" name="Google Shape;127;p15"/>
          <p:cNvSpPr txBox="1"/>
          <p:nvPr/>
        </p:nvSpPr>
        <p:spPr>
          <a:xfrm>
            <a:off x="6707912" y="3900246"/>
            <a:ext cx="2348230" cy="369570"/>
          </a:xfrm>
          <a:prstGeom prst="rect">
            <a:avLst/>
          </a:prstGeom>
          <a:noFill/>
          <a:ln>
            <a:noFill/>
          </a:ln>
        </p:spPr>
        <p:txBody>
          <a:bodyPr spcFirstLastPara="1" wrap="square" lIns="0" tIns="4425" rIns="0" bIns="0" anchor="t" anchorCtr="0">
            <a:spAutoFit/>
          </a:bodyPr>
          <a:lstStyle/>
          <a:p>
            <a:pPr marL="12700" marR="5080" lvl="0" indent="23494" algn="l" rtl="0">
              <a:lnSpc>
                <a:spcPct val="105000"/>
              </a:lnSpc>
              <a:spcBef>
                <a:spcPts val="0"/>
              </a:spcBef>
              <a:spcAft>
                <a:spcPts val="0"/>
              </a:spcAft>
              <a:buNone/>
            </a:pPr>
            <a:r>
              <a:rPr lang="en-US" sz="1100">
                <a:solidFill>
                  <a:srgbClr val="004AAD"/>
                </a:solidFill>
                <a:latin typeface="Calibri"/>
                <a:ea typeface="Calibri"/>
                <a:cs typeface="Calibri"/>
                <a:sym typeface="Calibri"/>
              </a:rPr>
              <a:t>Un ancien coffre-fort de Wallenberg  maison à Budapest</a:t>
            </a:r>
            <a:endParaRPr sz="1100">
              <a:latin typeface="Calibri"/>
              <a:ea typeface="Calibri"/>
              <a:cs typeface="Calibri"/>
              <a:sym typeface="Calibri"/>
            </a:endParaRPr>
          </a:p>
        </p:txBody>
      </p:sp>
      <p:sp>
        <p:nvSpPr>
          <p:cNvPr id="128" name="Google Shape;128;p15"/>
          <p:cNvSpPr txBox="1"/>
          <p:nvPr/>
        </p:nvSpPr>
        <p:spPr>
          <a:xfrm>
            <a:off x="8841499" y="4818278"/>
            <a:ext cx="228600"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004AAD"/>
                </a:solidFill>
                <a:latin typeface="Calibri"/>
                <a:ea typeface="Calibri"/>
                <a:cs typeface="Calibri"/>
                <a:sym typeface="Calibri"/>
              </a:rPr>
              <a:t>14</a:t>
            </a:r>
            <a:endParaRPr sz="1600">
              <a:latin typeface="Calibri"/>
              <a:ea typeface="Calibri"/>
              <a:cs typeface="Calibri"/>
              <a:sym typeface="Calibri"/>
            </a:endParaRPr>
          </a:p>
        </p:txBody>
      </p:sp>
      <p:grpSp>
        <p:nvGrpSpPr>
          <p:cNvPr id="129" name="Google Shape;129;p15"/>
          <p:cNvGrpSpPr/>
          <p:nvPr/>
        </p:nvGrpSpPr>
        <p:grpSpPr>
          <a:xfrm>
            <a:off x="5840691" y="619264"/>
            <a:ext cx="2721434" cy="3185165"/>
            <a:chOff x="5840691" y="619264"/>
            <a:chExt cx="2721434" cy="3185165"/>
          </a:xfrm>
        </p:grpSpPr>
        <p:pic>
          <p:nvPicPr>
            <p:cNvPr id="130" name="Google Shape;130;p15"/>
            <p:cNvPicPr preferRelativeResize="0"/>
            <p:nvPr/>
          </p:nvPicPr>
          <p:blipFill rotWithShape="1">
            <a:blip r:embed="rId3">
              <a:alphaModFix/>
            </a:blip>
            <a:srcRect/>
            <a:stretch/>
          </p:blipFill>
          <p:spPr>
            <a:xfrm>
              <a:off x="5840691" y="619264"/>
              <a:ext cx="2633337" cy="3184964"/>
            </a:xfrm>
            <a:prstGeom prst="rect">
              <a:avLst/>
            </a:prstGeom>
            <a:noFill/>
            <a:ln>
              <a:noFill/>
            </a:ln>
          </p:spPr>
        </p:pic>
        <p:sp>
          <p:nvSpPr>
            <p:cNvPr id="131" name="Google Shape;131;p15"/>
            <p:cNvSpPr/>
            <p:nvPr/>
          </p:nvSpPr>
          <p:spPr>
            <a:xfrm>
              <a:off x="8510690" y="619269"/>
              <a:ext cx="51435" cy="3185160"/>
            </a:xfrm>
            <a:custGeom>
              <a:avLst/>
              <a:gdLst/>
              <a:ahLst/>
              <a:cxnLst/>
              <a:rect l="l" t="t" r="r" b="b"/>
              <a:pathLst>
                <a:path w="51434" h="3185160" extrusionOk="0">
                  <a:moveTo>
                    <a:pt x="51299" y="3185099"/>
                  </a:moveTo>
                  <a:lnTo>
                    <a:pt x="0" y="3185099"/>
                  </a:lnTo>
                  <a:lnTo>
                    <a:pt x="0" y="0"/>
                  </a:lnTo>
                  <a:lnTo>
                    <a:pt x="51299" y="0"/>
                  </a:lnTo>
                  <a:lnTo>
                    <a:pt x="51299" y="3185099"/>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36" name="Google Shape;136;p16"/>
          <p:cNvSpPr/>
          <p:nvPr/>
        </p:nvSpPr>
        <p:spPr>
          <a:xfrm>
            <a:off x="0" y="0"/>
            <a:ext cx="6748780" cy="5143500"/>
          </a:xfrm>
          <a:custGeom>
            <a:avLst/>
            <a:gdLst/>
            <a:ahLst/>
            <a:cxnLst/>
            <a:rect l="l" t="t" r="r" b="b"/>
            <a:pathLst>
              <a:path w="6748780" h="5143500" extrusionOk="0">
                <a:moveTo>
                  <a:pt x="0" y="0"/>
                </a:moveTo>
                <a:lnTo>
                  <a:pt x="6748498" y="0"/>
                </a:lnTo>
                <a:lnTo>
                  <a:pt x="6748498" y="5143499"/>
                </a:lnTo>
                <a:lnTo>
                  <a:pt x="0" y="5143499"/>
                </a:lnTo>
                <a:lnTo>
                  <a:pt x="0" y="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37" name="Google Shape;137;p16"/>
          <p:cNvSpPr txBox="1">
            <a:spLocks noGrp="1"/>
          </p:cNvSpPr>
          <p:nvPr>
            <p:ph type="title"/>
          </p:nvPr>
        </p:nvSpPr>
        <p:spPr>
          <a:xfrm>
            <a:off x="501650" y="265087"/>
            <a:ext cx="3460115"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t>Disparition de Wallenberg</a:t>
            </a:r>
            <a:endParaRPr sz="2300"/>
          </a:p>
        </p:txBody>
      </p:sp>
      <p:sp>
        <p:nvSpPr>
          <p:cNvPr id="138" name="Google Shape;138;p16"/>
          <p:cNvSpPr txBox="1"/>
          <p:nvPr/>
        </p:nvSpPr>
        <p:spPr>
          <a:xfrm>
            <a:off x="501650" y="1215669"/>
            <a:ext cx="5252085" cy="3465195"/>
          </a:xfrm>
          <a:prstGeom prst="rect">
            <a:avLst/>
          </a:prstGeom>
          <a:noFill/>
          <a:ln>
            <a:noFill/>
          </a:ln>
        </p:spPr>
        <p:txBody>
          <a:bodyPr spcFirstLastPara="1" wrap="square" lIns="0" tIns="12700" rIns="0" bIns="0" anchor="t" anchorCtr="0">
            <a:spAutoFit/>
          </a:bodyPr>
          <a:lstStyle/>
          <a:p>
            <a:pPr marL="12700" marR="445769" lvl="0" indent="0" algn="l" rtl="0">
              <a:lnSpc>
                <a:spcPct val="149200"/>
              </a:lnSpc>
              <a:spcBef>
                <a:spcPts val="0"/>
              </a:spcBef>
              <a:spcAft>
                <a:spcPts val="0"/>
              </a:spcAft>
              <a:buNone/>
            </a:pPr>
            <a:r>
              <a:rPr lang="en-US" sz="1500">
                <a:solidFill>
                  <a:srgbClr val="FFFFFF"/>
                </a:solidFill>
                <a:latin typeface="Calibri"/>
                <a:ea typeface="Calibri"/>
                <a:cs typeface="Calibri"/>
                <a:sym typeface="Calibri"/>
              </a:rPr>
              <a:t>Le 17 janvier 1945, l'Armée rouge des forces soviétiques  détient Wallenberg sur la base de soupçons infondés  d'espionnage.</a:t>
            </a:r>
            <a:endParaRPr sz="1500">
              <a:latin typeface="Calibri"/>
              <a:ea typeface="Calibri"/>
              <a:cs typeface="Calibri"/>
              <a:sym typeface="Calibri"/>
            </a:endParaRPr>
          </a:p>
          <a:p>
            <a:pPr marL="0" marR="0" lvl="0" indent="0" algn="l" rtl="0">
              <a:lnSpc>
                <a:spcPct val="100000"/>
              </a:lnSpc>
              <a:spcBef>
                <a:spcPts val="25"/>
              </a:spcBef>
              <a:spcAft>
                <a:spcPts val="0"/>
              </a:spcAft>
              <a:buNone/>
            </a:pPr>
            <a:endParaRPr sz="1900">
              <a:latin typeface="Calibri"/>
              <a:ea typeface="Calibri"/>
              <a:cs typeface="Calibri"/>
              <a:sym typeface="Calibri"/>
            </a:endParaRPr>
          </a:p>
          <a:p>
            <a:pPr marL="12700" marR="0" lvl="0" indent="0" algn="l" rtl="0">
              <a:lnSpc>
                <a:spcPct val="100000"/>
              </a:lnSpc>
              <a:spcBef>
                <a:spcPts val="0"/>
              </a:spcBef>
              <a:spcAft>
                <a:spcPts val="0"/>
              </a:spcAft>
              <a:buNone/>
            </a:pPr>
            <a:r>
              <a:rPr lang="en-US" sz="1500">
                <a:solidFill>
                  <a:srgbClr val="FFFFFF"/>
                </a:solidFill>
                <a:latin typeface="Calibri"/>
                <a:ea typeface="Calibri"/>
                <a:cs typeface="Calibri"/>
                <a:sym typeface="Calibri"/>
              </a:rPr>
              <a:t>Par la suite, on ne sait plus où se trouve Wallenberg.</a:t>
            </a:r>
            <a:endParaRPr sz="1500">
              <a:latin typeface="Calibri"/>
              <a:ea typeface="Calibri"/>
              <a:cs typeface="Calibri"/>
              <a:sym typeface="Calibri"/>
            </a:endParaRPr>
          </a:p>
          <a:p>
            <a:pPr marL="0" marR="0" lvl="0" indent="0" algn="l" rtl="0">
              <a:lnSpc>
                <a:spcPct val="100000"/>
              </a:lnSpc>
              <a:spcBef>
                <a:spcPts val="45"/>
              </a:spcBef>
              <a:spcAft>
                <a:spcPts val="0"/>
              </a:spcAft>
              <a:buNone/>
            </a:pPr>
            <a:endParaRPr sz="1150">
              <a:latin typeface="Calibri"/>
              <a:ea typeface="Calibri"/>
              <a:cs typeface="Calibri"/>
              <a:sym typeface="Calibri"/>
            </a:endParaRPr>
          </a:p>
          <a:p>
            <a:pPr marL="12700" marR="5080" lvl="0" indent="0" algn="l" rtl="0">
              <a:lnSpc>
                <a:spcPct val="149200"/>
              </a:lnSpc>
              <a:spcBef>
                <a:spcPts val="5"/>
              </a:spcBef>
              <a:spcAft>
                <a:spcPts val="0"/>
              </a:spcAft>
              <a:buNone/>
            </a:pPr>
            <a:r>
              <a:rPr lang="en-US" sz="1500">
                <a:solidFill>
                  <a:srgbClr val="FFFFFF"/>
                </a:solidFill>
                <a:latin typeface="Calibri"/>
                <a:ea typeface="Calibri"/>
                <a:cs typeface="Calibri"/>
                <a:sym typeface="Calibri"/>
              </a:rPr>
              <a:t>Ce n'est qu'en 1956 que l'Union soviétique admet  l'emprisonnement de Wallenberg, confirmant non seulement  sa captivité, mais aussi sa mort en captivité. Son certificat de  décès n'est pas remis, et le lieu de son enterrement n'est pas  communiqué à sa famille.</a:t>
            </a:r>
            <a:endParaRPr sz="1500">
              <a:latin typeface="Calibri"/>
              <a:ea typeface="Calibri"/>
              <a:cs typeface="Calibri"/>
              <a:sym typeface="Calibri"/>
            </a:endParaRPr>
          </a:p>
        </p:txBody>
      </p:sp>
      <p:pic>
        <p:nvPicPr>
          <p:cNvPr id="139" name="Google Shape;139;p16"/>
          <p:cNvPicPr preferRelativeResize="0"/>
          <p:nvPr/>
        </p:nvPicPr>
        <p:blipFill rotWithShape="1">
          <a:blip r:embed="rId3">
            <a:alphaModFix/>
          </a:blip>
          <a:srcRect/>
          <a:stretch/>
        </p:blipFill>
        <p:spPr>
          <a:xfrm>
            <a:off x="6211722" y="1081951"/>
            <a:ext cx="2494121" cy="3325493"/>
          </a:xfrm>
          <a:prstGeom prst="rect">
            <a:avLst/>
          </a:prstGeom>
          <a:noFill/>
          <a:ln>
            <a:noFill/>
          </a:ln>
        </p:spPr>
      </p:pic>
      <p:sp>
        <p:nvSpPr>
          <p:cNvPr id="140" name="Google Shape;140;p16"/>
          <p:cNvSpPr/>
          <p:nvPr/>
        </p:nvSpPr>
        <p:spPr>
          <a:xfrm>
            <a:off x="8751696" y="1081951"/>
            <a:ext cx="43815" cy="3325495"/>
          </a:xfrm>
          <a:custGeom>
            <a:avLst/>
            <a:gdLst/>
            <a:ahLst/>
            <a:cxnLst/>
            <a:rect l="l" t="t" r="r" b="b"/>
            <a:pathLst>
              <a:path w="43815" h="3325495" extrusionOk="0">
                <a:moveTo>
                  <a:pt x="43199" y="3325500"/>
                </a:moveTo>
                <a:lnTo>
                  <a:pt x="0" y="3325500"/>
                </a:lnTo>
                <a:lnTo>
                  <a:pt x="0" y="0"/>
                </a:lnTo>
                <a:lnTo>
                  <a:pt x="43199" y="0"/>
                </a:lnTo>
                <a:lnTo>
                  <a:pt x="43199" y="3325500"/>
                </a:lnTo>
                <a:close/>
              </a:path>
            </a:pathLst>
          </a:custGeom>
          <a:solidFill>
            <a:srgbClr val="004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Journée Raoul  Wallenberg</vt:lpstr>
      <vt:lpstr>Qui était Raoul  Wallenberg ?</vt:lpstr>
      <vt:lpstr>L'histoire de Raoul Wallenberg</vt:lpstr>
      <vt:lpstr>Regarder : L'histoire de Raoul Wallenberg (en bref)</vt:lpstr>
      <vt:lpstr>Recrutement de Raoul Wallenberg</vt:lpstr>
      <vt:lpstr>Arrivée de Raoul Wallenberg en Hongrie</vt:lpstr>
      <vt:lpstr>Renversement du gouvernement hongrois</vt:lpstr>
      <vt:lpstr>Lutte contre les expulsions</vt:lpstr>
      <vt:lpstr>Disparition de Wallenberg</vt:lpstr>
      <vt:lpstr>PowerPoint Presentation</vt:lpstr>
      <vt:lpstr>Justes parmi les nations</vt:lpstr>
      <vt:lpstr>Hommage à Wallenberg</vt:lpstr>
      <vt:lpstr>Hommage à Wallenberg</vt:lpstr>
      <vt:lpstr>Citoyenneté d'honneur du Canada</vt:lpstr>
      <vt:lpstr>Journée Raoul Wallenberg 2023 : Déclaration du Premier ministre Justin  Trudeau</vt:lpstr>
      <vt:lpstr>Journée Raoul Wallenberg 2023 : Déclaration du Premier ministre Justin  Trudeau</vt:lpstr>
      <vt:lpstr>La détermination de Wallenberg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Raoul  Wallenberg</dc:title>
  <cp:revision>4</cp:revision>
  <dcterms:modified xsi:type="dcterms:W3CDTF">2024-01-16T14:46:50Z</dcterms:modified>
</cp:coreProperties>
</file>