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Raleway"/>
      <p:regular r:id="rId23"/>
      <p:bold r:id="rId24"/>
      <p:italic r:id="rId25"/>
      <p:boldItalic r:id="rId26"/>
    </p:embeddedFont>
    <p:embeddedFont>
      <p:font typeface="Playfair Display"/>
      <p:regular r:id="rId27"/>
      <p:bold r:id="rId28"/>
      <p:italic r:id="rId29"/>
      <p:boldItalic r:id="rId30"/>
    </p:embeddedFont>
    <p:embeddedFont>
      <p:font typeface="EB Garamond"/>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Raleway-bold.fntdata"/><Relationship Id="rId23" Type="http://schemas.openxmlformats.org/officeDocument/2006/relationships/font" Target="fonts/Raleway-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aleway-boldItalic.fntdata"/><Relationship Id="rId25" Type="http://schemas.openxmlformats.org/officeDocument/2006/relationships/font" Target="fonts/Raleway-italic.fntdata"/><Relationship Id="rId28" Type="http://schemas.openxmlformats.org/officeDocument/2006/relationships/font" Target="fonts/PlayfairDisplay-bold.fntdata"/><Relationship Id="rId27" Type="http://schemas.openxmlformats.org/officeDocument/2006/relationships/font" Target="fonts/PlayfairDisplay-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layfairDisplay-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EBGaramond-regular.fntdata"/><Relationship Id="rId30" Type="http://schemas.openxmlformats.org/officeDocument/2006/relationships/font" Target="fonts/PlayfairDisplay-boldItalic.fntdata"/><Relationship Id="rId11" Type="http://schemas.openxmlformats.org/officeDocument/2006/relationships/slide" Target="slides/slide6.xml"/><Relationship Id="rId33" Type="http://schemas.openxmlformats.org/officeDocument/2006/relationships/font" Target="fonts/EBGaramond-italic.fntdata"/><Relationship Id="rId10" Type="http://schemas.openxmlformats.org/officeDocument/2006/relationships/slide" Target="slides/slide5.xml"/><Relationship Id="rId32" Type="http://schemas.openxmlformats.org/officeDocument/2006/relationships/font" Target="fonts/EBGaramond-bold.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EBGaramond-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af13ee5817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 name="Google Shape;52;g2af13ee5817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af13ee5817_0_7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Canadian’ perspective - “Tommy Strasser”</a:t>
            </a:r>
            <a:endParaRPr/>
          </a:p>
        </p:txBody>
      </p:sp>
      <p:sp>
        <p:nvSpPr>
          <p:cNvPr id="145" name="Google Shape;145;g2af13ee5817_0_7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af13ee5817_0_8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1" name="Google Shape;161;g2af13ee5817_0_8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af13ee5817_0_9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2" name="Google Shape;172;g2af13ee5817_0_9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af13ee5817_0_10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6" name="Google Shape;186;g2af13ee5817_0_10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af13ee5817_0_1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3" name="Google Shape;203;g2af13ee5817_0_11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af13ee5817_0_12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3" name="Google Shape;213;g2af13ee5817_0_12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af13ee5817_0_12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1" name="Google Shape;221;g2af13ee5817_0_12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af13ee5817_0_12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0" name="Google Shape;230;g2af13ee5817_0_12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2af13ee5817_0_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 name="Google Shape;64;g2af13ee5817_0_9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2af13ee5817_0_1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3" name="Google Shape;73;g2af13ee5817_0_1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af13ee5817_0_2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Video (5:21 mins)</a:t>
            </a:r>
            <a:endParaRPr/>
          </a:p>
        </p:txBody>
      </p:sp>
      <p:sp>
        <p:nvSpPr>
          <p:cNvPr id="84" name="Google Shape;84;g2af13ee5817_0_2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af13ee5817_0_3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2" name="Google Shape;92;g2af13ee5817_0_3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af13ee5817_0_4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2" name="Google Shape;102;g2af13ee5817_0_4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af13ee5817_0_5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3" name="Google Shape;113;g2af13ee5817_0_5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af13ee5817_0_5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4" name="Google Shape;124;g2af13ee5817_0_5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af13ee5817_0_6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5" name="Google Shape;135;g2af13ee5817_0_6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hyperlink" Target="http://www.youtube.com/watch?v=2fGGaWOxwRk" TargetMode="External"/><Relationship Id="rId4" Type="http://schemas.openxmlformats.org/officeDocument/2006/relationships/image" Target="../media/image4.jpg"/><Relationship Id="rId10" Type="http://schemas.openxmlformats.org/officeDocument/2006/relationships/image" Target="../media/image11.png"/><Relationship Id="rId9" Type="http://schemas.openxmlformats.org/officeDocument/2006/relationships/hyperlink" Target="https://www.youtube.com/watch?v=Z3HqaqecWTM" TargetMode="External"/><Relationship Id="rId5" Type="http://schemas.openxmlformats.org/officeDocument/2006/relationships/hyperlink" Target="http://www.youtube.com/watch?v=1zUY2jCjURo" TargetMode="External"/><Relationship Id="rId6" Type="http://schemas.openxmlformats.org/officeDocument/2006/relationships/image" Target="../media/image2.jpg"/><Relationship Id="rId7" Type="http://schemas.openxmlformats.org/officeDocument/2006/relationships/hyperlink" Target="http://www.youtube.com/watch?v=kapaF4yzHw0" TargetMode="External"/><Relationship Id="rId8"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hyperlink" Target="http://www.youtube.com/watch?v=m4KytJNxGAE" TargetMode="External"/><Relationship Id="rId5"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25.png"/><Relationship Id="rId5" Type="http://schemas.openxmlformats.org/officeDocument/2006/relationships/image" Target="../media/image15.png"/><Relationship Id="rId6" Type="http://schemas.openxmlformats.org/officeDocument/2006/relationships/image" Target="../media/image24.png"/><Relationship Id="rId7"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29.png"/><Relationship Id="rId6" Type="http://schemas.openxmlformats.org/officeDocument/2006/relationships/image" Target="../media/image23.png"/><Relationship Id="rId7"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hyperlink" Target="https://www.pm.gc.ca/en/news/statements/2023/01/17/statement-prime-minister-trudeau-raoul-wallenberg-day" TargetMode="External"/><Relationship Id="rId4" Type="http://schemas.openxmlformats.org/officeDocument/2006/relationships/hyperlink" Target="https://www.pm.gc.ca/en/news/statements/2023/01/17/statement-prime-minister-trudeau-raoul-wallenberg-day"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hyperlink" Target="https://www.pm.gc.ca/en/news/statements/2023/01/17/statement-prime-minister-trudeau-raoul-wallenberg-day" TargetMode="External"/><Relationship Id="rId4" Type="http://schemas.openxmlformats.org/officeDocument/2006/relationships/hyperlink" Target="https://www.pm.gc.ca/en/news/statements/2023/01/17/statement-prime-minister-trudeau-raoul-wallenberg-day" TargetMode="External"/><Relationship Id="rId5" Type="http://schemas.openxmlformats.org/officeDocument/2006/relationships/hyperlink" Target="https://www.youtube.com/watch?v=ZvZ0EsbfWmQ"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28.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hyperlink" Target="http://www.youtube.com/watch?v=zHg1BU12vwk" TargetMode="Externa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p:nvPr/>
        </p:nvSpPr>
        <p:spPr>
          <a:xfrm>
            <a:off x="2742574" y="-14287"/>
            <a:ext cx="6401400" cy="5172300"/>
          </a:xfrm>
          <a:prstGeom prst="rect">
            <a:avLst/>
          </a:prstGeom>
          <a:solidFill>
            <a:srgbClr val="004AAD"/>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55" name="Google Shape;55;p13"/>
          <p:cNvSpPr/>
          <p:nvPr/>
        </p:nvSpPr>
        <p:spPr>
          <a:xfrm>
            <a:off x="922496" y="514350"/>
            <a:ext cx="25800" cy="3799500"/>
          </a:xfrm>
          <a:prstGeom prst="rect">
            <a:avLst/>
          </a:prstGeom>
          <a:solidFill>
            <a:srgbClr val="004AAD"/>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56" name="Google Shape;56;p13"/>
          <p:cNvSpPr/>
          <p:nvPr/>
        </p:nvSpPr>
        <p:spPr>
          <a:xfrm>
            <a:off x="4176287" y="3128175"/>
            <a:ext cx="1743000" cy="25800"/>
          </a:xfrm>
          <a:prstGeom prst="rect">
            <a:avLst/>
          </a:prstGeom>
          <a:solidFill>
            <a:srgbClr val="FFFFFF"/>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57" name="Google Shape;57;p13"/>
          <p:cNvSpPr/>
          <p:nvPr/>
        </p:nvSpPr>
        <p:spPr>
          <a:xfrm>
            <a:off x="1091736" y="514350"/>
            <a:ext cx="2520347" cy="3799423"/>
          </a:xfrm>
          <a:custGeom>
            <a:rect b="b" l="l" r="r" t="t"/>
            <a:pathLst>
              <a:path extrusionOk="0" h="7598846" w="5040694">
                <a:moveTo>
                  <a:pt x="0" y="0"/>
                </a:moveTo>
                <a:lnTo>
                  <a:pt x="5040693" y="0"/>
                </a:lnTo>
                <a:lnTo>
                  <a:pt x="5040693" y="7598846"/>
                </a:lnTo>
                <a:lnTo>
                  <a:pt x="0" y="7598846"/>
                </a:lnTo>
                <a:lnTo>
                  <a:pt x="0" y="0"/>
                </a:lnTo>
                <a:close/>
              </a:path>
            </a:pathLst>
          </a:custGeom>
          <a:blipFill rotWithShape="1">
            <a:blip r:embed="rId3">
              <a:alphaModFix/>
            </a:blip>
            <a:stretch>
              <a:fillRect b="0" l="0" r="0" t="0"/>
            </a:stretch>
          </a:blipFill>
          <a:ln>
            <a:noFill/>
          </a:ln>
        </p:spPr>
      </p:sp>
      <p:sp>
        <p:nvSpPr>
          <p:cNvPr id="58" name="Google Shape;58;p13"/>
          <p:cNvSpPr txBox="1"/>
          <p:nvPr/>
        </p:nvSpPr>
        <p:spPr>
          <a:xfrm>
            <a:off x="4176288" y="939513"/>
            <a:ext cx="4606200" cy="2082000"/>
          </a:xfrm>
          <a:prstGeom prst="rect">
            <a:avLst/>
          </a:prstGeom>
          <a:noFill/>
          <a:ln>
            <a:noFill/>
          </a:ln>
        </p:spPr>
        <p:txBody>
          <a:bodyPr anchorCtr="0" anchor="t" bIns="0" lIns="0" spcFirstLastPara="1" rIns="0" wrap="square" tIns="0">
            <a:spAutoFit/>
          </a:bodyPr>
          <a:lstStyle/>
          <a:p>
            <a:pPr indent="0" lvl="0" marL="0" marR="0" rtl="0" algn="l">
              <a:lnSpc>
                <a:spcPct val="108996"/>
              </a:lnSpc>
              <a:spcBef>
                <a:spcPts val="0"/>
              </a:spcBef>
              <a:spcAft>
                <a:spcPts val="0"/>
              </a:spcAft>
              <a:buClr>
                <a:srgbClr val="000000"/>
              </a:buClr>
              <a:buSzPts val="4500"/>
              <a:buFont typeface="Arial"/>
              <a:buNone/>
            </a:pPr>
            <a:r>
              <a:rPr b="1" i="0" lang="en" sz="4500" u="none" cap="none" strike="noStrike">
                <a:solidFill>
                  <a:srgbClr val="FFFFFF"/>
                </a:solidFill>
                <a:latin typeface="Playfair Display"/>
                <a:ea typeface="Playfair Display"/>
                <a:cs typeface="Playfair Display"/>
                <a:sym typeface="Playfair Display"/>
              </a:rPr>
              <a:t>Raoul Wallenberg Day</a:t>
            </a:r>
            <a:endParaRPr b="0" i="0" sz="700" u="none" cap="none" strike="noStrike">
              <a:solidFill>
                <a:srgbClr val="000000"/>
              </a:solidFill>
              <a:latin typeface="Arial"/>
              <a:ea typeface="Arial"/>
              <a:cs typeface="Arial"/>
              <a:sym typeface="Arial"/>
            </a:endParaRPr>
          </a:p>
          <a:p>
            <a:pPr indent="0" lvl="0" marL="0" marR="0" rtl="0" algn="l">
              <a:lnSpc>
                <a:spcPct val="54498"/>
              </a:lnSpc>
              <a:spcBef>
                <a:spcPts val="0"/>
              </a:spcBef>
              <a:spcAft>
                <a:spcPts val="0"/>
              </a:spcAft>
              <a:buClr>
                <a:srgbClr val="000000"/>
              </a:buClr>
              <a:buSzPts val="1500"/>
              <a:buFont typeface="Arial"/>
              <a:buNone/>
            </a:pPr>
            <a:r>
              <a:t/>
            </a:r>
            <a:endParaRPr b="1" i="0" sz="1500" u="none" cap="none" strike="noStrike">
              <a:solidFill>
                <a:srgbClr val="FFFFFF"/>
              </a:solidFill>
              <a:latin typeface="Playfair Display"/>
              <a:ea typeface="Playfair Display"/>
              <a:cs typeface="Playfair Display"/>
              <a:sym typeface="Playfair Display"/>
            </a:endParaRPr>
          </a:p>
          <a:p>
            <a:pPr indent="0" lvl="0" marL="0" marR="0" rtl="0" algn="l">
              <a:lnSpc>
                <a:spcPct val="109000"/>
              </a:lnSpc>
              <a:spcBef>
                <a:spcPts val="0"/>
              </a:spcBef>
              <a:spcAft>
                <a:spcPts val="0"/>
              </a:spcAft>
              <a:buClr>
                <a:srgbClr val="000000"/>
              </a:buClr>
              <a:buSzPts val="2900"/>
              <a:buFont typeface="Arial"/>
              <a:buNone/>
            </a:pPr>
            <a:r>
              <a:rPr b="1" i="0" lang="en" sz="2900" u="none" cap="none" strike="noStrike">
                <a:solidFill>
                  <a:srgbClr val="FFFFFF"/>
                </a:solidFill>
                <a:latin typeface="Playfair Display"/>
                <a:ea typeface="Playfair Display"/>
                <a:cs typeface="Playfair Display"/>
                <a:sym typeface="Playfair Display"/>
              </a:rPr>
              <a:t>January 17</a:t>
            </a:r>
            <a:endParaRPr b="0" i="0" sz="1100" u="none" cap="none" strike="noStrike">
              <a:solidFill>
                <a:srgbClr val="000000"/>
              </a:solidFill>
              <a:latin typeface="Arial"/>
              <a:ea typeface="Arial"/>
              <a:cs typeface="Arial"/>
              <a:sym typeface="Arial"/>
            </a:endParaRPr>
          </a:p>
        </p:txBody>
      </p:sp>
      <p:sp>
        <p:nvSpPr>
          <p:cNvPr id="59" name="Google Shape;59;p13"/>
          <p:cNvSpPr txBox="1"/>
          <p:nvPr/>
        </p:nvSpPr>
        <p:spPr>
          <a:xfrm>
            <a:off x="8889313" y="4804950"/>
            <a:ext cx="225000" cy="338700"/>
          </a:xfrm>
          <a:prstGeom prst="rect">
            <a:avLst/>
          </a:prstGeom>
          <a:noFill/>
          <a:ln>
            <a:noFill/>
          </a:ln>
        </p:spPr>
        <p:txBody>
          <a:bodyPr anchorCtr="0" anchor="t" bIns="45725" lIns="45725" spcFirstLastPara="1" rIns="45725" wrap="square" tIns="4572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chemeClr val="lt1"/>
                </a:solidFill>
                <a:latin typeface="Calibri"/>
                <a:ea typeface="Calibri"/>
                <a:cs typeface="Calibri"/>
                <a:sym typeface="Calibri"/>
              </a:rPr>
              <a:t>1</a:t>
            </a:r>
            <a:endParaRPr b="0" i="0" sz="1600" u="none" cap="none" strike="noStrike">
              <a:solidFill>
                <a:schemeClr val="lt1"/>
              </a:solidFill>
              <a:latin typeface="Calibri"/>
              <a:ea typeface="Calibri"/>
              <a:cs typeface="Calibri"/>
              <a:sym typeface="Calibri"/>
            </a:endParaRPr>
          </a:p>
        </p:txBody>
      </p:sp>
      <p:pic>
        <p:nvPicPr>
          <p:cNvPr id="60" name="Google Shape;60;p13"/>
          <p:cNvPicPr preferRelativeResize="0"/>
          <p:nvPr/>
        </p:nvPicPr>
        <p:blipFill rotWithShape="1">
          <a:blip r:embed="rId4">
            <a:alphaModFix/>
          </a:blip>
          <a:srcRect b="0" l="0" r="0" t="0"/>
          <a:stretch/>
        </p:blipFill>
        <p:spPr>
          <a:xfrm>
            <a:off x="7992939" y="4313774"/>
            <a:ext cx="789402" cy="674462"/>
          </a:xfrm>
          <a:prstGeom prst="rect">
            <a:avLst/>
          </a:prstGeom>
          <a:noFill/>
          <a:ln>
            <a:noFill/>
          </a:ln>
        </p:spPr>
      </p:pic>
      <p:sp>
        <p:nvSpPr>
          <p:cNvPr id="61" name="Google Shape;61;p13"/>
          <p:cNvSpPr txBox="1"/>
          <p:nvPr/>
        </p:nvSpPr>
        <p:spPr>
          <a:xfrm>
            <a:off x="4780963" y="4727388"/>
            <a:ext cx="3105000" cy="261000"/>
          </a:xfrm>
          <a:prstGeom prst="rect">
            <a:avLst/>
          </a:prstGeom>
          <a:noFill/>
          <a:ln>
            <a:noFill/>
          </a:ln>
        </p:spPr>
        <p:txBody>
          <a:bodyPr anchorCtr="0" anchor="t" bIns="45725" lIns="45725" spcFirstLastPara="1" rIns="45725" wrap="square" tIns="457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lt1"/>
                </a:solidFill>
                <a:latin typeface="Calibri"/>
                <a:ea typeface="Calibri"/>
                <a:cs typeface="Calibri"/>
                <a:sym typeface="Calibri"/>
              </a:rPr>
              <a:t>Presented by the Centre for Holocaust Education and Scholarship</a:t>
            </a:r>
            <a:endParaRPr b="0" i="0" sz="900" u="none" cap="none" strike="noStrik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2"/>
          <p:cNvSpPr/>
          <p:nvPr/>
        </p:nvSpPr>
        <p:spPr>
          <a:xfrm>
            <a:off x="0" y="-7212"/>
            <a:ext cx="9144000" cy="5157900"/>
          </a:xfrm>
          <a:prstGeom prst="rect">
            <a:avLst/>
          </a:prstGeom>
          <a:solidFill>
            <a:srgbClr val="004AAD"/>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48" name="Google Shape;148;p22"/>
          <p:cNvSpPr txBox="1"/>
          <p:nvPr/>
        </p:nvSpPr>
        <p:spPr>
          <a:xfrm>
            <a:off x="489275" y="224763"/>
            <a:ext cx="7244700" cy="3387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2200"/>
              <a:buFont typeface="Arial"/>
              <a:buNone/>
            </a:pPr>
            <a:r>
              <a:rPr b="1" i="0" lang="en" sz="2200" u="none" cap="none" strike="noStrike">
                <a:solidFill>
                  <a:srgbClr val="FFFFFF"/>
                </a:solidFill>
                <a:latin typeface="Playfair Display"/>
                <a:ea typeface="Playfair Display"/>
                <a:cs typeface="Playfair Display"/>
                <a:sym typeface="Playfair Display"/>
              </a:rPr>
              <a:t>Wallenberg’s Impact: Testimony of Survivors</a:t>
            </a:r>
            <a:endParaRPr b="1" i="0" sz="2300" u="none" cap="none" strike="noStrike">
              <a:solidFill>
                <a:srgbClr val="FFFFFF"/>
              </a:solidFill>
              <a:latin typeface="Playfair Display"/>
              <a:ea typeface="Playfair Display"/>
              <a:cs typeface="Playfair Display"/>
              <a:sym typeface="Playfair Display"/>
            </a:endParaRPr>
          </a:p>
        </p:txBody>
      </p:sp>
      <p:pic>
        <p:nvPicPr>
          <p:cNvPr descr="Vera Goodkin was born in Hradec Kralove, Czechoslovakia in 1930. Her family fled to Hungary, where after the German occupation they were protected by Raoul Wallenberg. Vera Goodkin remembers her father's meeting with Wallenberg.&#10;http://www.yadvashem.org/righteous/stories/wallenberg&#10;&#10;This story was prepared with the support of The Conference on Jewish Material Claims Against Germany" id="149" name="Google Shape;149;p22" title="Saved by Righteous Among the Nations Raoul Wallenberg in Budpaest: Vera Goodkin's testimony">
            <a:hlinkClick r:id="rId3"/>
          </p:cNvPr>
          <p:cNvPicPr preferRelativeResize="0"/>
          <p:nvPr/>
        </p:nvPicPr>
        <p:blipFill rotWithShape="1">
          <a:blip r:embed="rId4">
            <a:alphaModFix/>
          </a:blip>
          <a:srcRect b="0" l="0" r="0" t="0"/>
          <a:stretch/>
        </p:blipFill>
        <p:spPr>
          <a:xfrm>
            <a:off x="682138" y="1464063"/>
            <a:ext cx="2180026" cy="1226263"/>
          </a:xfrm>
          <a:prstGeom prst="rect">
            <a:avLst/>
          </a:prstGeom>
          <a:noFill/>
          <a:ln>
            <a:noFill/>
          </a:ln>
        </p:spPr>
      </p:pic>
      <p:pic>
        <p:nvPicPr>
          <p:cNvPr descr="Jewish Holocaust survivor, Agnes Adachi, recounts Raoul Wallenberg arriving in Budapest in 1944. &#10;&#10;Raoul Wallenberg was a Swedish diplomat and architect, who saved thousands of Jews in German-occupied Hungary.&#10;&#10;To view Agnes Adachi’s full testimony, visit https://vhaonline.usc.edu/viewingPage?testimonyID=13900&amp;returnIndex=0.&#10;&#10;Learn more about USC Shoah Foundation: https://sfi.usc.edu/&#10;&#10;SUBSCRIBE: https://www.youtube.com/c/USCShoahFoundation/?sub_confirmation=1&#10;&#10;Connect with USC Shoah Foundation:&#10;Facebook: https://www.facebook.com/USCSFI&#10;Twitter: https://twitter.com/USCShoahFdn&#10;Instagram: https://www.instagram.com/uscshoahfoundation/&#10;IWitness: http://iwitness.usc.edu/SFI/&#10;&#10;Website: https://sfi.usc.edu/&#10;&#10;About USC Shoah Foundation:&#10;USC Shoah Foundation – The Institute for Visual History and Education develops&#10;empathy, understanding and respect through testimony, using its Visual History Archive of more than 55,000 video testimonies, academic programs and partnerships across USC and 170 universities, and award-winning IWitness education program. USC Shoah Foundation’s interactive programming, research and materials are accessed in museums and universities, cited by government leaders and NGOs, and taught in classrooms around the world. Now in its third decade, USC Shoah Foundation reaches millions of people on six continents from its home at the University of Southern California.&#10;&#10;Copyright USC Shoah Foundation – The Institute for Visual History and Education&#10;&#10;#jewishsurvivor #uscshoah #holocaust #wwii #antisemitism #discrimination #nazis #Swedish #architecture #Budapest #diplomat" id="150" name="Google Shape;150;p22" title="The Arrival of Raoul Wallenberg | Agnes Adachi | USC Shoah Foundation">
            <a:hlinkClick r:id="rId5"/>
          </p:cNvPr>
          <p:cNvPicPr preferRelativeResize="0"/>
          <p:nvPr/>
        </p:nvPicPr>
        <p:blipFill rotWithShape="1">
          <a:blip r:embed="rId6">
            <a:alphaModFix/>
          </a:blip>
          <a:srcRect b="0" l="0" r="0" t="0"/>
          <a:stretch/>
        </p:blipFill>
        <p:spPr>
          <a:xfrm>
            <a:off x="2316050" y="3203813"/>
            <a:ext cx="2036400" cy="1145462"/>
          </a:xfrm>
          <a:prstGeom prst="rect">
            <a:avLst/>
          </a:prstGeom>
          <a:noFill/>
          <a:ln>
            <a:noFill/>
          </a:ln>
        </p:spPr>
      </p:pic>
      <p:sp>
        <p:nvSpPr>
          <p:cNvPr id="151" name="Google Shape;151;p22"/>
          <p:cNvSpPr txBox="1"/>
          <p:nvPr/>
        </p:nvSpPr>
        <p:spPr>
          <a:xfrm>
            <a:off x="664700" y="2690313"/>
            <a:ext cx="2214900" cy="585000"/>
          </a:xfrm>
          <a:prstGeom prst="rect">
            <a:avLst/>
          </a:prstGeom>
          <a:noFill/>
          <a:ln>
            <a:noFill/>
          </a:ln>
        </p:spPr>
        <p:txBody>
          <a:bodyPr anchorCtr="0" anchor="t" bIns="45725" lIns="45725" spcFirstLastPara="1" rIns="45725" wrap="square" tIns="45725">
            <a:spAutoFit/>
          </a:bodyPr>
          <a:lstStyle/>
          <a:p>
            <a:pPr indent="0" lvl="0" marL="0" marR="0" rtl="0" algn="ctr">
              <a:lnSpc>
                <a:spcPct val="100000"/>
              </a:lnSpc>
              <a:spcBef>
                <a:spcPts val="0"/>
              </a:spcBef>
              <a:spcAft>
                <a:spcPts val="0"/>
              </a:spcAft>
              <a:buClr>
                <a:srgbClr val="000000"/>
              </a:buClr>
              <a:buSzPts val="1600"/>
              <a:buFont typeface="Arial"/>
              <a:buNone/>
            </a:pPr>
            <a:r>
              <a:rPr b="0" i="0" lang="en" sz="1600" u="none" cap="none" strike="noStrike">
                <a:solidFill>
                  <a:schemeClr val="lt1"/>
                </a:solidFill>
                <a:latin typeface="Calibri"/>
                <a:ea typeface="Calibri"/>
                <a:cs typeface="Calibri"/>
                <a:sym typeface="Calibri"/>
              </a:rPr>
              <a:t>Vera Goodkin’s Testimony</a:t>
            </a:r>
            <a:endParaRPr b="0" i="0" sz="16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600"/>
              <a:buFont typeface="Arial"/>
              <a:buNone/>
            </a:pPr>
            <a:r>
              <a:rPr b="0" i="0" lang="en" sz="1600" u="none" cap="none" strike="noStrike">
                <a:solidFill>
                  <a:schemeClr val="lt1"/>
                </a:solidFill>
                <a:latin typeface="Calibri"/>
                <a:ea typeface="Calibri"/>
                <a:cs typeface="Calibri"/>
                <a:sym typeface="Calibri"/>
              </a:rPr>
              <a:t>(4 min)</a:t>
            </a:r>
            <a:endParaRPr b="0" i="0" sz="1600" u="none" cap="none" strike="noStrike">
              <a:solidFill>
                <a:schemeClr val="lt1"/>
              </a:solidFill>
              <a:latin typeface="Calibri"/>
              <a:ea typeface="Calibri"/>
              <a:cs typeface="Calibri"/>
              <a:sym typeface="Calibri"/>
            </a:endParaRPr>
          </a:p>
        </p:txBody>
      </p:sp>
      <p:sp>
        <p:nvSpPr>
          <p:cNvPr id="152" name="Google Shape;152;p22"/>
          <p:cNvSpPr txBox="1"/>
          <p:nvPr/>
        </p:nvSpPr>
        <p:spPr>
          <a:xfrm>
            <a:off x="2391575" y="4408388"/>
            <a:ext cx="2261700" cy="585000"/>
          </a:xfrm>
          <a:prstGeom prst="rect">
            <a:avLst/>
          </a:prstGeom>
          <a:noFill/>
          <a:ln>
            <a:noFill/>
          </a:ln>
        </p:spPr>
        <p:txBody>
          <a:bodyPr anchorCtr="0" anchor="t" bIns="45725" lIns="45725" spcFirstLastPara="1" rIns="45725" wrap="square" tIns="45725">
            <a:spAutoFit/>
          </a:bodyPr>
          <a:lstStyle/>
          <a:p>
            <a:pPr indent="0" lvl="0" marL="0" marR="0" rtl="0" algn="ctr">
              <a:lnSpc>
                <a:spcPct val="100000"/>
              </a:lnSpc>
              <a:spcBef>
                <a:spcPts val="0"/>
              </a:spcBef>
              <a:spcAft>
                <a:spcPts val="0"/>
              </a:spcAft>
              <a:buClr>
                <a:srgbClr val="000000"/>
              </a:buClr>
              <a:buSzPts val="1600"/>
              <a:buFont typeface="Arial"/>
              <a:buNone/>
            </a:pPr>
            <a:r>
              <a:rPr b="0" i="0" lang="en" sz="1600" u="none" cap="none" strike="noStrike">
                <a:solidFill>
                  <a:schemeClr val="lt1"/>
                </a:solidFill>
                <a:latin typeface="Calibri"/>
                <a:ea typeface="Calibri"/>
                <a:cs typeface="Calibri"/>
                <a:sym typeface="Calibri"/>
              </a:rPr>
              <a:t>Agnes Adachi’s Testimony (7 min)</a:t>
            </a:r>
            <a:endParaRPr b="0" i="0" sz="1600" u="none" cap="none" strike="noStrike">
              <a:solidFill>
                <a:schemeClr val="lt1"/>
              </a:solidFill>
              <a:latin typeface="Calibri"/>
              <a:ea typeface="Calibri"/>
              <a:cs typeface="Calibri"/>
              <a:sym typeface="Calibri"/>
            </a:endParaRPr>
          </a:p>
        </p:txBody>
      </p:sp>
      <p:pic>
        <p:nvPicPr>
          <p:cNvPr descr="When the Jews of Budapest were set to be deported in 1944, Raoul Wallenberg, a Swedish diplomat stationed in Hungary during WWII, led an operation to save them. He paid a heavy price for his bravery: Wallenberg was detained 75 years ago today on January 17, 1945. He was not seen from again. His efforts saved 140,000 Jews from certain death." id="153" name="Google Shape;153;p22" title="The bravery of Swedish diplomat Raoul Wallenberg">
            <a:hlinkClick r:id="rId7"/>
          </p:cNvPr>
          <p:cNvPicPr preferRelativeResize="0"/>
          <p:nvPr/>
        </p:nvPicPr>
        <p:blipFill rotWithShape="1">
          <a:blip r:embed="rId8">
            <a:alphaModFix/>
          </a:blip>
          <a:srcRect b="0" l="0" r="0" t="0"/>
          <a:stretch/>
        </p:blipFill>
        <p:spPr>
          <a:xfrm>
            <a:off x="4352450" y="1537264"/>
            <a:ext cx="1919775" cy="1079861"/>
          </a:xfrm>
          <a:prstGeom prst="rect">
            <a:avLst/>
          </a:prstGeom>
          <a:noFill/>
          <a:ln>
            <a:noFill/>
          </a:ln>
        </p:spPr>
      </p:pic>
      <p:sp>
        <p:nvSpPr>
          <p:cNvPr id="154" name="Google Shape;154;p22"/>
          <p:cNvSpPr txBox="1"/>
          <p:nvPr/>
        </p:nvSpPr>
        <p:spPr>
          <a:xfrm>
            <a:off x="4240425" y="2643725"/>
            <a:ext cx="2143800" cy="585000"/>
          </a:xfrm>
          <a:prstGeom prst="rect">
            <a:avLst/>
          </a:prstGeom>
          <a:noFill/>
          <a:ln>
            <a:noFill/>
          </a:ln>
        </p:spPr>
        <p:txBody>
          <a:bodyPr anchorCtr="0" anchor="t" bIns="45725" lIns="45725" spcFirstLastPara="1" rIns="45725" wrap="square" tIns="45725">
            <a:spAutoFit/>
          </a:bodyPr>
          <a:lstStyle/>
          <a:p>
            <a:pPr indent="0" lvl="0" marL="0" marR="0" rtl="0" algn="ctr">
              <a:lnSpc>
                <a:spcPct val="100000"/>
              </a:lnSpc>
              <a:spcBef>
                <a:spcPts val="0"/>
              </a:spcBef>
              <a:spcAft>
                <a:spcPts val="0"/>
              </a:spcAft>
              <a:buClr>
                <a:srgbClr val="000000"/>
              </a:buClr>
              <a:buSzPts val="1600"/>
              <a:buFont typeface="Arial"/>
              <a:buNone/>
            </a:pPr>
            <a:r>
              <a:rPr b="0" i="0" lang="en" sz="1600" u="none" cap="none" strike="noStrike">
                <a:solidFill>
                  <a:schemeClr val="lt1"/>
                </a:solidFill>
                <a:latin typeface="Calibri"/>
                <a:ea typeface="Calibri"/>
                <a:cs typeface="Calibri"/>
                <a:sym typeface="Calibri"/>
              </a:rPr>
              <a:t>Summary of Testimonies (2 min)</a:t>
            </a:r>
            <a:endParaRPr b="0" i="0" sz="1600" u="none" cap="none" strike="noStrike">
              <a:solidFill>
                <a:schemeClr val="lt1"/>
              </a:solidFill>
              <a:latin typeface="Calibri"/>
              <a:ea typeface="Calibri"/>
              <a:cs typeface="Calibri"/>
              <a:sym typeface="Calibri"/>
            </a:endParaRPr>
          </a:p>
        </p:txBody>
      </p:sp>
      <p:sp>
        <p:nvSpPr>
          <p:cNvPr id="155" name="Google Shape;155;p22"/>
          <p:cNvSpPr txBox="1"/>
          <p:nvPr/>
        </p:nvSpPr>
        <p:spPr>
          <a:xfrm>
            <a:off x="288525" y="857925"/>
            <a:ext cx="8693700" cy="384900"/>
          </a:xfrm>
          <a:prstGeom prst="rect">
            <a:avLst/>
          </a:prstGeom>
          <a:noFill/>
          <a:ln>
            <a:noFill/>
          </a:ln>
        </p:spPr>
        <p:txBody>
          <a:bodyPr anchorCtr="0" anchor="t" bIns="45725" lIns="45725" spcFirstLastPara="1" rIns="45725" wrap="square" tIns="45725">
            <a:spAutoFit/>
          </a:bodyPr>
          <a:lstStyle/>
          <a:p>
            <a:pPr indent="0" lvl="0" marL="0" marR="0" rtl="0" algn="l">
              <a:lnSpc>
                <a:spcPct val="150054"/>
              </a:lnSpc>
              <a:spcBef>
                <a:spcPts val="0"/>
              </a:spcBef>
              <a:spcAft>
                <a:spcPts val="0"/>
              </a:spcAft>
              <a:buClr>
                <a:schemeClr val="dk1"/>
              </a:buClr>
              <a:buSzPts val="2100"/>
              <a:buFont typeface="Arial"/>
              <a:buNone/>
            </a:pPr>
            <a:r>
              <a:rPr b="0" i="0" lang="en" sz="1900" u="none" cap="none" strike="noStrike">
                <a:solidFill>
                  <a:schemeClr val="lt1"/>
                </a:solidFill>
                <a:latin typeface="Playfair Display"/>
                <a:ea typeface="Playfair Display"/>
                <a:cs typeface="Playfair Display"/>
                <a:sym typeface="Playfair Display"/>
              </a:rPr>
              <a:t>Wallenberg’s efforts are recognized as having saved the lives of 100,000 Jews.</a:t>
            </a:r>
            <a:endParaRPr b="0" i="0" sz="1900" u="none" cap="none" strike="noStrike">
              <a:solidFill>
                <a:schemeClr val="dk1"/>
              </a:solidFill>
              <a:latin typeface="Playfair Display"/>
              <a:ea typeface="Playfair Display"/>
              <a:cs typeface="Playfair Display"/>
              <a:sym typeface="Playfair Display"/>
            </a:endParaRPr>
          </a:p>
        </p:txBody>
      </p:sp>
      <p:sp>
        <p:nvSpPr>
          <p:cNvPr id="156" name="Google Shape;156;p22"/>
          <p:cNvSpPr txBox="1"/>
          <p:nvPr/>
        </p:nvSpPr>
        <p:spPr>
          <a:xfrm>
            <a:off x="8808525" y="4804950"/>
            <a:ext cx="343800" cy="338700"/>
          </a:xfrm>
          <a:prstGeom prst="rect">
            <a:avLst/>
          </a:prstGeom>
          <a:noFill/>
          <a:ln>
            <a:noFill/>
          </a:ln>
        </p:spPr>
        <p:txBody>
          <a:bodyPr anchorCtr="0" anchor="t" bIns="45725" lIns="45725" spcFirstLastPara="1" rIns="45725" wrap="square" tIns="4572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chemeClr val="lt1"/>
                </a:solidFill>
                <a:latin typeface="Calibri"/>
                <a:ea typeface="Calibri"/>
                <a:cs typeface="Calibri"/>
                <a:sym typeface="Calibri"/>
              </a:rPr>
              <a:t>18</a:t>
            </a:r>
            <a:endParaRPr b="0" i="0" sz="1600" u="none" cap="none" strike="noStrike">
              <a:solidFill>
                <a:schemeClr val="lt1"/>
              </a:solidFill>
              <a:latin typeface="Calibri"/>
              <a:ea typeface="Calibri"/>
              <a:cs typeface="Calibri"/>
              <a:sym typeface="Calibri"/>
            </a:endParaRPr>
          </a:p>
        </p:txBody>
      </p:sp>
      <p:pic>
        <p:nvPicPr>
          <p:cNvPr id="157" name="Google Shape;157;p22">
            <a:hlinkClick r:id="rId9"/>
          </p:cNvPr>
          <p:cNvPicPr preferRelativeResize="0"/>
          <p:nvPr/>
        </p:nvPicPr>
        <p:blipFill>
          <a:blip r:embed="rId10">
            <a:alphaModFix/>
          </a:blip>
          <a:stretch>
            <a:fillRect/>
          </a:stretch>
        </p:blipFill>
        <p:spPr>
          <a:xfrm>
            <a:off x="6120770" y="3123025"/>
            <a:ext cx="2024005" cy="1226250"/>
          </a:xfrm>
          <a:prstGeom prst="rect">
            <a:avLst/>
          </a:prstGeom>
          <a:noFill/>
          <a:ln>
            <a:noFill/>
          </a:ln>
        </p:spPr>
      </p:pic>
      <p:sp>
        <p:nvSpPr>
          <p:cNvPr id="158" name="Google Shape;158;p22"/>
          <p:cNvSpPr txBox="1"/>
          <p:nvPr/>
        </p:nvSpPr>
        <p:spPr>
          <a:xfrm>
            <a:off x="5896200" y="4277900"/>
            <a:ext cx="2747400" cy="58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lt1"/>
                </a:solidFill>
                <a:latin typeface="Calibri"/>
                <a:ea typeface="Calibri"/>
                <a:cs typeface="Calibri"/>
                <a:sym typeface="Calibri"/>
              </a:rPr>
              <a:t>Tommy Strasser’s Testimony </a:t>
            </a:r>
            <a:endParaRPr sz="1600">
              <a:solidFill>
                <a:schemeClr val="lt1"/>
              </a:solidFill>
              <a:latin typeface="Calibri"/>
              <a:ea typeface="Calibri"/>
              <a:cs typeface="Calibri"/>
              <a:sym typeface="Calibri"/>
            </a:endParaRPr>
          </a:p>
          <a:p>
            <a:pPr indent="0" lvl="0" marL="0" rtl="0" algn="ctr">
              <a:spcBef>
                <a:spcPts val="0"/>
              </a:spcBef>
              <a:spcAft>
                <a:spcPts val="0"/>
              </a:spcAft>
              <a:buNone/>
            </a:pPr>
            <a:r>
              <a:rPr lang="en" sz="1600">
                <a:solidFill>
                  <a:schemeClr val="lt1"/>
                </a:solidFill>
                <a:latin typeface="Calibri"/>
                <a:ea typeface="Calibri"/>
                <a:cs typeface="Calibri"/>
                <a:sym typeface="Calibri"/>
              </a:rPr>
              <a:t>(3 mins)</a:t>
            </a:r>
            <a:endParaRPr sz="16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1000"/>
                                        <p:tgtEl>
                                          <p:spTgt spid="1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1000"/>
                                        <p:tgtEl>
                                          <p:spTgt spid="1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1000"/>
                                        <p:tgtEl>
                                          <p:spTgt spid="1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3"/>
          <p:cNvSpPr/>
          <p:nvPr/>
        </p:nvSpPr>
        <p:spPr>
          <a:xfrm>
            <a:off x="0" y="-7150"/>
            <a:ext cx="5343000" cy="5157900"/>
          </a:xfrm>
          <a:prstGeom prst="rect">
            <a:avLst/>
          </a:prstGeom>
          <a:solidFill>
            <a:srgbClr val="004AAD"/>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64" name="Google Shape;164;p23"/>
          <p:cNvSpPr txBox="1"/>
          <p:nvPr/>
        </p:nvSpPr>
        <p:spPr>
          <a:xfrm>
            <a:off x="514350" y="1000225"/>
            <a:ext cx="4407300" cy="3348000"/>
          </a:xfrm>
          <a:prstGeom prst="rect">
            <a:avLst/>
          </a:prstGeom>
          <a:noFill/>
          <a:ln>
            <a:noFill/>
          </a:ln>
        </p:spPr>
        <p:txBody>
          <a:bodyPr anchorCtr="0" anchor="t" bIns="0" lIns="0" spcFirstLastPara="1" rIns="0" wrap="square" tIns="0">
            <a:spAutoFit/>
          </a:bodyPr>
          <a:lstStyle/>
          <a:p>
            <a:pPr indent="0" lvl="0" marL="0" marR="0" rtl="0" algn="l">
              <a:lnSpc>
                <a:spcPct val="150014"/>
              </a:lnSpc>
              <a:spcBef>
                <a:spcPts val="0"/>
              </a:spcBef>
              <a:spcAft>
                <a:spcPts val="0"/>
              </a:spcAft>
              <a:buClr>
                <a:srgbClr val="000000"/>
              </a:buClr>
              <a:buSzPts val="1500"/>
              <a:buFont typeface="Arial"/>
              <a:buNone/>
            </a:pPr>
            <a:r>
              <a:rPr b="0" i="0" lang="en" sz="1500" u="none" cap="none" strike="noStrike">
                <a:solidFill>
                  <a:srgbClr val="FFFFFF"/>
                </a:solidFill>
                <a:latin typeface="Raleway"/>
                <a:ea typeface="Raleway"/>
                <a:cs typeface="Raleway"/>
                <a:sym typeface="Raleway"/>
              </a:rPr>
              <a:t>For his incredible bravery and sense of morality, on November 26, 1963, Wallenberg is recognized by Yad Vashem as Righteous Among the Nations, an honorific granted by the Supreme Court of the State of Israel to all the non-Jews who, out of pure altruism, risked their own lives to help protect Europe’s Jews from the Nazis.</a:t>
            </a:r>
            <a:endParaRPr b="0" i="0" sz="1500" u="none" cap="none" strike="noStrike">
              <a:solidFill>
                <a:srgbClr val="FFFFFF"/>
              </a:solidFill>
              <a:latin typeface="Raleway"/>
              <a:ea typeface="Raleway"/>
              <a:cs typeface="Raleway"/>
              <a:sym typeface="Raleway"/>
            </a:endParaRPr>
          </a:p>
          <a:p>
            <a:pPr indent="0" lvl="0" marL="0" marR="0" rtl="0" algn="l">
              <a:lnSpc>
                <a:spcPct val="150014"/>
              </a:lnSpc>
              <a:spcBef>
                <a:spcPts val="0"/>
              </a:spcBef>
              <a:spcAft>
                <a:spcPts val="0"/>
              </a:spcAft>
              <a:buClr>
                <a:srgbClr val="000000"/>
              </a:buClr>
              <a:buSzPts val="1500"/>
              <a:buFont typeface="Arial"/>
              <a:buNone/>
            </a:pPr>
            <a:r>
              <a:t/>
            </a:r>
            <a:endParaRPr b="0" i="0" sz="1500" u="none" cap="none" strike="noStrike">
              <a:solidFill>
                <a:srgbClr val="FFFFFF"/>
              </a:solidFill>
              <a:latin typeface="Raleway"/>
              <a:ea typeface="Raleway"/>
              <a:cs typeface="Raleway"/>
              <a:sym typeface="Raleway"/>
            </a:endParaRPr>
          </a:p>
          <a:p>
            <a:pPr indent="0" lvl="0" marL="0" marR="0" rtl="0" algn="l">
              <a:lnSpc>
                <a:spcPct val="150014"/>
              </a:lnSpc>
              <a:spcBef>
                <a:spcPts val="0"/>
              </a:spcBef>
              <a:spcAft>
                <a:spcPts val="0"/>
              </a:spcAft>
              <a:buClr>
                <a:srgbClr val="000000"/>
              </a:buClr>
              <a:buSzPts val="1500"/>
              <a:buFont typeface="Arial"/>
              <a:buNone/>
            </a:pPr>
            <a:r>
              <a:rPr b="0" i="0" lang="en" sz="1500" u="none" cap="none" strike="noStrike">
                <a:solidFill>
                  <a:srgbClr val="FFFFFF"/>
                </a:solidFill>
                <a:latin typeface="Raleway"/>
                <a:ea typeface="Raleway"/>
                <a:cs typeface="Raleway"/>
                <a:sym typeface="Raleway"/>
              </a:rPr>
              <a:t>Hebrew inscription on medal: </a:t>
            </a:r>
            <a:r>
              <a:rPr b="1" i="0" lang="en" sz="1500" u="none" cap="none" strike="noStrike">
                <a:solidFill>
                  <a:srgbClr val="FFFFFF"/>
                </a:solidFill>
                <a:latin typeface="Raleway"/>
                <a:ea typeface="Raleway"/>
                <a:cs typeface="Raleway"/>
                <a:sym typeface="Raleway"/>
              </a:rPr>
              <a:t>“Whoever saves one life saves the world entire.”</a:t>
            </a:r>
            <a:endParaRPr b="1" i="0" sz="1500" u="none" cap="none" strike="noStrike">
              <a:solidFill>
                <a:srgbClr val="FFFFFF"/>
              </a:solidFill>
              <a:latin typeface="Raleway"/>
              <a:ea typeface="Raleway"/>
              <a:cs typeface="Raleway"/>
              <a:sym typeface="Raleway"/>
            </a:endParaRPr>
          </a:p>
        </p:txBody>
      </p:sp>
      <p:sp>
        <p:nvSpPr>
          <p:cNvPr id="165" name="Google Shape;165;p23"/>
          <p:cNvSpPr/>
          <p:nvPr/>
        </p:nvSpPr>
        <p:spPr>
          <a:xfrm>
            <a:off x="5823388" y="2436500"/>
            <a:ext cx="2786661" cy="2544611"/>
          </a:xfrm>
          <a:custGeom>
            <a:rect b="b" l="l" r="r" t="t"/>
            <a:pathLst>
              <a:path extrusionOk="0" h="6877327" w="6796734">
                <a:moveTo>
                  <a:pt x="0" y="0"/>
                </a:moveTo>
                <a:lnTo>
                  <a:pt x="6796734" y="0"/>
                </a:lnTo>
                <a:lnTo>
                  <a:pt x="6796734" y="6877327"/>
                </a:lnTo>
                <a:lnTo>
                  <a:pt x="0" y="6877327"/>
                </a:lnTo>
                <a:lnTo>
                  <a:pt x="0" y="0"/>
                </a:lnTo>
                <a:close/>
              </a:path>
            </a:pathLst>
          </a:custGeom>
          <a:blipFill rotWithShape="1">
            <a:blip r:embed="rId3">
              <a:alphaModFix/>
            </a:blip>
            <a:stretch>
              <a:fillRect b="0" l="0" r="0" t="0"/>
            </a:stretch>
          </a:blipFill>
          <a:ln cap="sq" cmpd="sng" w="66675">
            <a:solidFill>
              <a:srgbClr val="004AAD"/>
            </a:solidFill>
            <a:prstDash val="solid"/>
            <a:miter lim="8000"/>
            <a:headEnd len="sm" w="sm" type="none"/>
            <a:tailEnd len="sm" w="sm" type="none"/>
          </a:ln>
        </p:spPr>
      </p:sp>
      <p:sp>
        <p:nvSpPr>
          <p:cNvPr id="166" name="Google Shape;166;p23"/>
          <p:cNvSpPr txBox="1"/>
          <p:nvPr/>
        </p:nvSpPr>
        <p:spPr>
          <a:xfrm>
            <a:off x="514350" y="289409"/>
            <a:ext cx="4662000" cy="3540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Clr>
                <a:srgbClr val="000000"/>
              </a:buClr>
              <a:buSzPts val="2300"/>
              <a:buFont typeface="Arial"/>
              <a:buNone/>
            </a:pPr>
            <a:r>
              <a:rPr b="1" i="0" lang="en" sz="2300" u="none" cap="none" strike="noStrike">
                <a:solidFill>
                  <a:srgbClr val="FFFFFF"/>
                </a:solidFill>
                <a:latin typeface="Playfair Display"/>
                <a:ea typeface="Playfair Display"/>
                <a:cs typeface="Playfair Display"/>
                <a:sym typeface="Playfair Display"/>
              </a:rPr>
              <a:t>Righteous Among the Nations</a:t>
            </a:r>
            <a:endParaRPr b="0" i="0" sz="700" u="none" cap="none" strike="noStrike">
              <a:solidFill>
                <a:srgbClr val="000000"/>
              </a:solidFill>
              <a:latin typeface="Arial"/>
              <a:ea typeface="Arial"/>
              <a:cs typeface="Arial"/>
              <a:sym typeface="Arial"/>
            </a:endParaRPr>
          </a:p>
        </p:txBody>
      </p:sp>
      <p:pic>
        <p:nvPicPr>
          <p:cNvPr descr="Armed only with his bravery and moral courage, Raoul Wallenberg saved tens of thousands of Jews from the Holocaust. It’s a story that has inspired the world. Wallenberg’s achievements are a reminder of the continuing need to fight racism. This film was produced by Riddle Films and marks the 70th anniversary of end of WW2 and the liberation of the death camps." id="167" name="Google Shape;167;p23" title="Raoul Wallenberg - If You Save One Life, You Save The Whole World">
            <a:hlinkClick r:id="rId4"/>
          </p:cNvPr>
          <p:cNvPicPr preferRelativeResize="0"/>
          <p:nvPr/>
        </p:nvPicPr>
        <p:blipFill rotWithShape="1">
          <a:blip r:embed="rId5">
            <a:alphaModFix/>
          </a:blip>
          <a:srcRect b="0" l="0" r="0" t="0"/>
          <a:stretch/>
        </p:blipFill>
        <p:spPr>
          <a:xfrm>
            <a:off x="5837513" y="675133"/>
            <a:ext cx="2749913" cy="1546829"/>
          </a:xfrm>
          <a:prstGeom prst="rect">
            <a:avLst/>
          </a:prstGeom>
          <a:noFill/>
          <a:ln>
            <a:noFill/>
          </a:ln>
        </p:spPr>
      </p:pic>
      <p:sp>
        <p:nvSpPr>
          <p:cNvPr id="168" name="Google Shape;168;p23"/>
          <p:cNvSpPr txBox="1"/>
          <p:nvPr/>
        </p:nvSpPr>
        <p:spPr>
          <a:xfrm>
            <a:off x="5782994" y="167238"/>
            <a:ext cx="2781600" cy="492600"/>
          </a:xfrm>
          <a:prstGeom prst="rect">
            <a:avLst/>
          </a:prstGeom>
          <a:noFill/>
          <a:ln>
            <a:noFill/>
          </a:ln>
        </p:spPr>
        <p:txBody>
          <a:bodyPr anchorCtr="0" anchor="t" bIns="45725" lIns="45725" spcFirstLastPara="1" rIns="45725" wrap="square" tIns="45725">
            <a:sp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004AAD"/>
                </a:solidFill>
                <a:latin typeface="Raleway"/>
                <a:ea typeface="Raleway"/>
                <a:cs typeface="Raleway"/>
                <a:sym typeface="Raleway"/>
              </a:rPr>
              <a:t>Watch: “If you save one life, you save the whole world”</a:t>
            </a:r>
            <a:endParaRPr b="1" i="0" sz="1300" u="none" cap="none" strike="noStrike">
              <a:solidFill>
                <a:srgbClr val="004AAD"/>
              </a:solidFill>
              <a:latin typeface="Raleway"/>
              <a:ea typeface="Raleway"/>
              <a:cs typeface="Raleway"/>
              <a:sym typeface="Raleway"/>
            </a:endParaRPr>
          </a:p>
        </p:txBody>
      </p:sp>
      <p:sp>
        <p:nvSpPr>
          <p:cNvPr id="169" name="Google Shape;169;p23"/>
          <p:cNvSpPr txBox="1"/>
          <p:nvPr/>
        </p:nvSpPr>
        <p:spPr>
          <a:xfrm>
            <a:off x="8808525" y="4804950"/>
            <a:ext cx="343800" cy="338700"/>
          </a:xfrm>
          <a:prstGeom prst="rect">
            <a:avLst/>
          </a:prstGeom>
          <a:noFill/>
          <a:ln>
            <a:noFill/>
          </a:ln>
        </p:spPr>
        <p:txBody>
          <a:bodyPr anchorCtr="0" anchor="t" bIns="45725" lIns="45725" spcFirstLastPara="1" rIns="45725" wrap="square" tIns="4572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004AAD"/>
                </a:solidFill>
                <a:latin typeface="Calibri"/>
                <a:ea typeface="Calibri"/>
                <a:cs typeface="Calibri"/>
                <a:sym typeface="Calibri"/>
              </a:rPr>
              <a:t>19</a:t>
            </a:r>
            <a:endParaRPr b="0" i="0" sz="1600" u="none" cap="none" strike="noStrike">
              <a:solidFill>
                <a:srgbClr val="004AAD"/>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4"/>
          <p:cNvSpPr/>
          <p:nvPr/>
        </p:nvSpPr>
        <p:spPr>
          <a:xfrm>
            <a:off x="0" y="-7150"/>
            <a:ext cx="6455400" cy="5157900"/>
          </a:xfrm>
          <a:prstGeom prst="rect">
            <a:avLst/>
          </a:prstGeom>
          <a:solidFill>
            <a:srgbClr val="004AAD"/>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75" name="Google Shape;175;p24"/>
          <p:cNvSpPr txBox="1"/>
          <p:nvPr/>
        </p:nvSpPr>
        <p:spPr>
          <a:xfrm>
            <a:off x="346788" y="791700"/>
            <a:ext cx="5676300" cy="762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1000"/>
              </a:spcAft>
              <a:buClr>
                <a:srgbClr val="000000"/>
              </a:buClr>
              <a:buSzPts val="1500"/>
              <a:buFont typeface="Arial"/>
              <a:buNone/>
            </a:pPr>
            <a:r>
              <a:rPr b="0" i="0" lang="en" sz="1500" u="none" cap="none" strike="noStrike">
                <a:solidFill>
                  <a:srgbClr val="FFFFFF"/>
                </a:solidFill>
                <a:latin typeface="Raleway"/>
                <a:ea typeface="Raleway"/>
                <a:cs typeface="Raleway"/>
                <a:sym typeface="Raleway"/>
              </a:rPr>
              <a:t>Countless countries around the globe have created monuments in Wallenberg’s honour. He is an honorary citizen of the United Kingdom, the United States, Hungary, Canada, and Israel.</a:t>
            </a:r>
            <a:endParaRPr b="0" i="0" sz="600" u="none" cap="none" strike="noStrike">
              <a:solidFill>
                <a:srgbClr val="000000"/>
              </a:solidFill>
              <a:latin typeface="Arial"/>
              <a:ea typeface="Arial"/>
              <a:cs typeface="Arial"/>
              <a:sym typeface="Arial"/>
            </a:endParaRPr>
          </a:p>
        </p:txBody>
      </p:sp>
      <p:sp>
        <p:nvSpPr>
          <p:cNvPr id="176" name="Google Shape;176;p24"/>
          <p:cNvSpPr txBox="1"/>
          <p:nvPr/>
        </p:nvSpPr>
        <p:spPr>
          <a:xfrm>
            <a:off x="346788" y="257834"/>
            <a:ext cx="4662000" cy="3540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Clr>
                <a:srgbClr val="000000"/>
              </a:buClr>
              <a:buSzPts val="2300"/>
              <a:buFont typeface="Arial"/>
              <a:buNone/>
            </a:pPr>
            <a:r>
              <a:rPr b="1" i="0" lang="en" sz="2300" u="none" cap="none" strike="noStrike">
                <a:solidFill>
                  <a:srgbClr val="FFFFFF"/>
                </a:solidFill>
                <a:latin typeface="Playfair Display"/>
                <a:ea typeface="Playfair Display"/>
                <a:cs typeface="Playfair Display"/>
                <a:sym typeface="Playfair Display"/>
              </a:rPr>
              <a:t>Homage to Wallenberg</a:t>
            </a:r>
            <a:endParaRPr b="0" i="0" sz="700" u="none" cap="none" strike="noStrike">
              <a:solidFill>
                <a:srgbClr val="000000"/>
              </a:solidFill>
              <a:latin typeface="Arial"/>
              <a:ea typeface="Arial"/>
              <a:cs typeface="Arial"/>
              <a:sym typeface="Arial"/>
            </a:endParaRPr>
          </a:p>
        </p:txBody>
      </p:sp>
      <p:pic>
        <p:nvPicPr>
          <p:cNvPr id="177" name="Google Shape;177;p24"/>
          <p:cNvPicPr preferRelativeResize="0"/>
          <p:nvPr/>
        </p:nvPicPr>
        <p:blipFill rotWithShape="1">
          <a:blip r:embed="rId3">
            <a:alphaModFix/>
          </a:blip>
          <a:srcRect b="41906" l="36069" r="14783" t="19996"/>
          <a:stretch/>
        </p:blipFill>
        <p:spPr>
          <a:xfrm>
            <a:off x="4716638" y="1732113"/>
            <a:ext cx="1493355" cy="2057902"/>
          </a:xfrm>
          <a:prstGeom prst="rect">
            <a:avLst/>
          </a:prstGeom>
          <a:noFill/>
          <a:ln>
            <a:noFill/>
          </a:ln>
        </p:spPr>
      </p:pic>
      <p:sp>
        <p:nvSpPr>
          <p:cNvPr id="178" name="Google Shape;178;p24"/>
          <p:cNvSpPr txBox="1"/>
          <p:nvPr/>
        </p:nvSpPr>
        <p:spPr>
          <a:xfrm>
            <a:off x="346788" y="3852450"/>
            <a:ext cx="5863200" cy="10389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Clr>
                <a:srgbClr val="000000"/>
              </a:buClr>
              <a:buSzPts val="1000"/>
              <a:buFont typeface="Arial"/>
              <a:buNone/>
            </a:pPr>
            <a:r>
              <a:rPr b="1" i="0" lang="en" sz="1000" u="none" cap="none" strike="noStrike">
                <a:solidFill>
                  <a:schemeClr val="lt1"/>
                </a:solidFill>
                <a:latin typeface="Raleway"/>
                <a:ea typeface="Raleway"/>
                <a:cs typeface="Raleway"/>
                <a:sym typeface="Raleway"/>
              </a:rPr>
              <a:t>Top: </a:t>
            </a:r>
            <a:r>
              <a:rPr b="0" i="0" lang="en" sz="1000" u="none" cap="none" strike="noStrike">
                <a:solidFill>
                  <a:schemeClr val="lt1"/>
                </a:solidFill>
                <a:latin typeface="Raleway"/>
                <a:ea typeface="Raleway"/>
                <a:cs typeface="Raleway"/>
                <a:sym typeface="Raleway"/>
              </a:rPr>
              <a:t>The Raoul Wallenberg Memorial, Toronto, Canada. </a:t>
            </a:r>
            <a:r>
              <a:rPr b="1" i="0" lang="en" sz="1000" u="none" cap="none" strike="noStrike">
                <a:solidFill>
                  <a:schemeClr val="lt1"/>
                </a:solidFill>
                <a:latin typeface="Raleway"/>
                <a:ea typeface="Raleway"/>
                <a:cs typeface="Raleway"/>
                <a:sym typeface="Raleway"/>
              </a:rPr>
              <a:t>Margin, entire: </a:t>
            </a:r>
            <a:r>
              <a:rPr b="0" i="0" lang="en" sz="1000" u="none" cap="none" strike="noStrike">
                <a:solidFill>
                  <a:schemeClr val="lt1"/>
                </a:solidFill>
                <a:latin typeface="Raleway"/>
                <a:ea typeface="Raleway"/>
                <a:cs typeface="Raleway"/>
                <a:sym typeface="Raleway"/>
              </a:rPr>
              <a:t>Raoul Wallenberg Park, Nepean (Ottawa), Canada. </a:t>
            </a:r>
            <a:r>
              <a:rPr b="1" i="0" lang="en" sz="1000" u="none" cap="none" strike="noStrike">
                <a:solidFill>
                  <a:schemeClr val="lt1"/>
                </a:solidFill>
                <a:latin typeface="Raleway"/>
                <a:ea typeface="Raleway"/>
                <a:cs typeface="Raleway"/>
                <a:sym typeface="Raleway"/>
              </a:rPr>
              <a:t>Margin, top: </a:t>
            </a:r>
            <a:r>
              <a:rPr b="0" i="0" lang="en" sz="1000" u="none" cap="none" strike="noStrike">
                <a:solidFill>
                  <a:schemeClr val="lt1"/>
                </a:solidFill>
                <a:latin typeface="Raleway"/>
                <a:ea typeface="Raleway"/>
                <a:cs typeface="Raleway"/>
                <a:sym typeface="Raleway"/>
              </a:rPr>
              <a:t>Park sign commemorating Wallenberg. </a:t>
            </a:r>
            <a:r>
              <a:rPr b="1" i="0" lang="en" sz="1000" u="none" cap="none" strike="noStrike">
                <a:solidFill>
                  <a:schemeClr val="lt1"/>
                </a:solidFill>
                <a:latin typeface="Raleway"/>
                <a:ea typeface="Raleway"/>
                <a:cs typeface="Raleway"/>
                <a:sym typeface="Raleway"/>
              </a:rPr>
              <a:t>Margin, middle:</a:t>
            </a:r>
            <a:r>
              <a:rPr b="0" i="0" lang="en" sz="1000" u="none" cap="none" strike="noStrike">
                <a:solidFill>
                  <a:schemeClr val="lt1"/>
                </a:solidFill>
                <a:latin typeface="Raleway"/>
                <a:ea typeface="Raleway"/>
                <a:cs typeface="Raleway"/>
                <a:sym typeface="Raleway"/>
              </a:rPr>
              <a:t> “Pietà” Statue (1987) at the park, created by sculptor Uga Drava, in honour of Wallenberg.</a:t>
            </a:r>
            <a:r>
              <a:rPr b="1" i="0" lang="en" sz="1000" u="none" cap="none" strike="noStrike">
                <a:solidFill>
                  <a:schemeClr val="lt1"/>
                </a:solidFill>
                <a:latin typeface="Raleway"/>
                <a:ea typeface="Raleway"/>
                <a:cs typeface="Raleway"/>
                <a:sym typeface="Raleway"/>
              </a:rPr>
              <a:t> Margin, bottom: </a:t>
            </a:r>
            <a:r>
              <a:rPr b="0" i="0" lang="en" sz="1000" u="none" cap="none" strike="noStrike">
                <a:solidFill>
                  <a:schemeClr val="lt1"/>
                </a:solidFill>
                <a:latin typeface="Raleway"/>
                <a:ea typeface="Raleway"/>
                <a:cs typeface="Raleway"/>
                <a:sym typeface="Raleway"/>
              </a:rPr>
              <a:t>Plaque by the City of Nepean at the park featuring the Talmudic phrase “He who saves a life is as if he saved an entire world.” The plaque states that Wallenberg’s humanitarian actions in WWII saved 100,000 Jews.</a:t>
            </a:r>
            <a:endParaRPr b="0" i="0" sz="1000" u="none" cap="none" strike="noStrike">
              <a:solidFill>
                <a:schemeClr val="lt1"/>
              </a:solidFill>
              <a:latin typeface="Raleway"/>
              <a:ea typeface="Raleway"/>
              <a:cs typeface="Raleway"/>
              <a:sym typeface="Raleway"/>
            </a:endParaRPr>
          </a:p>
        </p:txBody>
      </p:sp>
      <p:pic>
        <p:nvPicPr>
          <p:cNvPr id="179" name="Google Shape;179;p24"/>
          <p:cNvPicPr preferRelativeResize="0"/>
          <p:nvPr/>
        </p:nvPicPr>
        <p:blipFill rotWithShape="1">
          <a:blip r:embed="rId4">
            <a:alphaModFix/>
          </a:blip>
          <a:srcRect b="11299" l="0" r="1117" t="4183"/>
          <a:stretch/>
        </p:blipFill>
        <p:spPr>
          <a:xfrm>
            <a:off x="346788" y="1725763"/>
            <a:ext cx="4280340" cy="2057898"/>
          </a:xfrm>
          <a:prstGeom prst="rect">
            <a:avLst/>
          </a:prstGeom>
          <a:noFill/>
          <a:ln>
            <a:noFill/>
          </a:ln>
        </p:spPr>
      </p:pic>
      <p:sp>
        <p:nvSpPr>
          <p:cNvPr id="180" name="Google Shape;180;p24"/>
          <p:cNvSpPr txBox="1"/>
          <p:nvPr/>
        </p:nvSpPr>
        <p:spPr>
          <a:xfrm>
            <a:off x="8808525" y="4804950"/>
            <a:ext cx="343800" cy="338700"/>
          </a:xfrm>
          <a:prstGeom prst="rect">
            <a:avLst/>
          </a:prstGeom>
          <a:solidFill>
            <a:schemeClr val="lt1"/>
          </a:solidFill>
          <a:ln>
            <a:noFill/>
          </a:ln>
        </p:spPr>
        <p:txBody>
          <a:bodyPr anchorCtr="0" anchor="t" bIns="45725" lIns="45725" spcFirstLastPara="1" rIns="45725" wrap="square" tIns="4572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004AAD"/>
                </a:solidFill>
                <a:latin typeface="Calibri"/>
                <a:ea typeface="Calibri"/>
                <a:cs typeface="Calibri"/>
                <a:sym typeface="Calibri"/>
              </a:rPr>
              <a:t>20</a:t>
            </a:r>
            <a:endParaRPr b="0" i="0" sz="1600" u="none" cap="none" strike="noStrike">
              <a:solidFill>
                <a:srgbClr val="004AAD"/>
              </a:solidFill>
              <a:latin typeface="Calibri"/>
              <a:ea typeface="Calibri"/>
              <a:cs typeface="Calibri"/>
              <a:sym typeface="Calibri"/>
            </a:endParaRPr>
          </a:p>
        </p:txBody>
      </p:sp>
      <p:pic>
        <p:nvPicPr>
          <p:cNvPr id="181" name="Google Shape;181;p24"/>
          <p:cNvPicPr preferRelativeResize="0"/>
          <p:nvPr/>
        </p:nvPicPr>
        <p:blipFill rotWithShape="1">
          <a:blip r:embed="rId5">
            <a:alphaModFix/>
          </a:blip>
          <a:srcRect b="30803" l="11440" r="18329" t="25015"/>
          <a:stretch/>
        </p:blipFill>
        <p:spPr>
          <a:xfrm>
            <a:off x="6528187" y="37913"/>
            <a:ext cx="2207414" cy="1033139"/>
          </a:xfrm>
          <a:prstGeom prst="rect">
            <a:avLst/>
          </a:prstGeom>
          <a:noFill/>
          <a:ln>
            <a:noFill/>
          </a:ln>
        </p:spPr>
      </p:pic>
      <p:pic>
        <p:nvPicPr>
          <p:cNvPr id="182" name="Google Shape;182;p24"/>
          <p:cNvPicPr preferRelativeResize="0"/>
          <p:nvPr/>
        </p:nvPicPr>
        <p:blipFill rotWithShape="1">
          <a:blip r:embed="rId6">
            <a:alphaModFix/>
          </a:blip>
          <a:srcRect b="18450" l="19767" r="19779" t="10395"/>
          <a:stretch/>
        </p:blipFill>
        <p:spPr>
          <a:xfrm>
            <a:off x="6531350" y="3605513"/>
            <a:ext cx="2213750" cy="1453925"/>
          </a:xfrm>
          <a:prstGeom prst="rect">
            <a:avLst/>
          </a:prstGeom>
          <a:noFill/>
          <a:ln>
            <a:noFill/>
          </a:ln>
        </p:spPr>
      </p:pic>
      <p:pic>
        <p:nvPicPr>
          <p:cNvPr id="183" name="Google Shape;183;p24"/>
          <p:cNvPicPr preferRelativeResize="0"/>
          <p:nvPr/>
        </p:nvPicPr>
        <p:blipFill rotWithShape="1">
          <a:blip r:embed="rId7">
            <a:alphaModFix/>
          </a:blip>
          <a:srcRect b="21959" l="0" r="0" t="15246"/>
          <a:stretch/>
        </p:blipFill>
        <p:spPr>
          <a:xfrm>
            <a:off x="6525013" y="1102621"/>
            <a:ext cx="2213750" cy="24713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5"/>
          <p:cNvSpPr/>
          <p:nvPr/>
        </p:nvSpPr>
        <p:spPr>
          <a:xfrm>
            <a:off x="-20187" y="-7150"/>
            <a:ext cx="6309000" cy="5157900"/>
          </a:xfrm>
          <a:prstGeom prst="rect">
            <a:avLst/>
          </a:prstGeom>
          <a:solidFill>
            <a:srgbClr val="004AAD"/>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89" name="Google Shape;189;p25"/>
          <p:cNvSpPr txBox="1"/>
          <p:nvPr/>
        </p:nvSpPr>
        <p:spPr>
          <a:xfrm>
            <a:off x="461088" y="234197"/>
            <a:ext cx="4662000" cy="3540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Clr>
                <a:srgbClr val="000000"/>
              </a:buClr>
              <a:buSzPts val="2300"/>
              <a:buFont typeface="Arial"/>
              <a:buNone/>
            </a:pPr>
            <a:r>
              <a:rPr b="1" i="0" lang="en" sz="2300" u="none" cap="none" strike="noStrike">
                <a:solidFill>
                  <a:srgbClr val="FFFFFF"/>
                </a:solidFill>
                <a:latin typeface="Playfair Display"/>
                <a:ea typeface="Playfair Display"/>
                <a:cs typeface="Playfair Display"/>
                <a:sym typeface="Playfair Display"/>
              </a:rPr>
              <a:t>Homage to Wallenberg</a:t>
            </a:r>
            <a:endParaRPr b="0" i="0" sz="700" u="none" cap="none" strike="noStrike">
              <a:solidFill>
                <a:srgbClr val="000000"/>
              </a:solidFill>
              <a:latin typeface="Arial"/>
              <a:ea typeface="Arial"/>
              <a:cs typeface="Arial"/>
              <a:sym typeface="Arial"/>
            </a:endParaRPr>
          </a:p>
        </p:txBody>
      </p:sp>
      <p:pic>
        <p:nvPicPr>
          <p:cNvPr id="190" name="Google Shape;190;p25"/>
          <p:cNvPicPr preferRelativeResize="0"/>
          <p:nvPr/>
        </p:nvPicPr>
        <p:blipFill rotWithShape="1">
          <a:blip r:embed="rId3">
            <a:alphaModFix/>
          </a:blip>
          <a:srcRect b="11581" l="11552" r="2367" t="5458"/>
          <a:stretch/>
        </p:blipFill>
        <p:spPr>
          <a:xfrm>
            <a:off x="6699263" y="129663"/>
            <a:ext cx="1959573" cy="1416413"/>
          </a:xfrm>
          <a:prstGeom prst="rect">
            <a:avLst/>
          </a:prstGeom>
          <a:noFill/>
          <a:ln>
            <a:noFill/>
          </a:ln>
        </p:spPr>
      </p:pic>
      <p:sp>
        <p:nvSpPr>
          <p:cNvPr id="191" name="Google Shape;191;p25"/>
          <p:cNvSpPr txBox="1"/>
          <p:nvPr/>
        </p:nvSpPr>
        <p:spPr>
          <a:xfrm>
            <a:off x="6699261" y="1546075"/>
            <a:ext cx="1773900" cy="153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000"/>
              <a:buFont typeface="Arial"/>
              <a:buNone/>
            </a:pPr>
            <a:r>
              <a:rPr b="0" i="0" lang="en" sz="1000" u="none" cap="none" strike="noStrike">
                <a:solidFill>
                  <a:srgbClr val="004AAD"/>
                </a:solidFill>
                <a:latin typeface="Raleway"/>
                <a:ea typeface="Raleway"/>
                <a:cs typeface="Raleway"/>
                <a:sym typeface="Raleway"/>
              </a:rPr>
              <a:t>Street in Jerusalem, Israel</a:t>
            </a:r>
            <a:endParaRPr b="0" i="0" sz="1000" u="none" cap="none" strike="noStrike">
              <a:solidFill>
                <a:srgbClr val="1C4587"/>
              </a:solidFill>
              <a:latin typeface="Arial"/>
              <a:ea typeface="Arial"/>
              <a:cs typeface="Arial"/>
              <a:sym typeface="Arial"/>
            </a:endParaRPr>
          </a:p>
        </p:txBody>
      </p:sp>
      <p:pic>
        <p:nvPicPr>
          <p:cNvPr id="192" name="Google Shape;192;p25"/>
          <p:cNvPicPr preferRelativeResize="0"/>
          <p:nvPr/>
        </p:nvPicPr>
        <p:blipFill rotWithShape="1">
          <a:blip r:embed="rId4">
            <a:alphaModFix/>
          </a:blip>
          <a:srcRect b="25220" l="19274" r="26630" t="14341"/>
          <a:stretch/>
        </p:blipFill>
        <p:spPr>
          <a:xfrm>
            <a:off x="772013" y="868075"/>
            <a:ext cx="2267864" cy="3378363"/>
          </a:xfrm>
          <a:prstGeom prst="rect">
            <a:avLst/>
          </a:prstGeom>
          <a:noFill/>
          <a:ln>
            <a:noFill/>
          </a:ln>
        </p:spPr>
      </p:pic>
      <p:sp>
        <p:nvSpPr>
          <p:cNvPr id="193" name="Google Shape;193;p25"/>
          <p:cNvSpPr txBox="1"/>
          <p:nvPr/>
        </p:nvSpPr>
        <p:spPr>
          <a:xfrm>
            <a:off x="754138" y="4246438"/>
            <a:ext cx="1773900" cy="169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chemeClr val="lt1"/>
                </a:solidFill>
                <a:latin typeface="Raleway"/>
                <a:ea typeface="Raleway"/>
                <a:cs typeface="Raleway"/>
                <a:sym typeface="Raleway"/>
              </a:rPr>
              <a:t>Monument in London, UK</a:t>
            </a:r>
            <a:endParaRPr b="0" i="0" sz="600" u="none" cap="none" strike="noStrike">
              <a:solidFill>
                <a:schemeClr val="lt1"/>
              </a:solidFill>
              <a:latin typeface="Arial"/>
              <a:ea typeface="Arial"/>
              <a:cs typeface="Arial"/>
              <a:sym typeface="Arial"/>
            </a:endParaRPr>
          </a:p>
        </p:txBody>
      </p:sp>
      <p:sp>
        <p:nvSpPr>
          <p:cNvPr id="194" name="Google Shape;194;p25"/>
          <p:cNvSpPr txBox="1"/>
          <p:nvPr/>
        </p:nvSpPr>
        <p:spPr>
          <a:xfrm>
            <a:off x="3181675" y="4246438"/>
            <a:ext cx="2632500" cy="169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chemeClr val="lt1"/>
                </a:solidFill>
                <a:latin typeface="Raleway"/>
                <a:ea typeface="Raleway"/>
                <a:cs typeface="Raleway"/>
                <a:sym typeface="Raleway"/>
              </a:rPr>
              <a:t>Monument in Buenos Aires, Argentina</a:t>
            </a:r>
            <a:endParaRPr b="0" i="0" sz="600" u="none" cap="none" strike="noStrike">
              <a:solidFill>
                <a:schemeClr val="lt1"/>
              </a:solidFill>
              <a:latin typeface="Arial"/>
              <a:ea typeface="Arial"/>
              <a:cs typeface="Arial"/>
              <a:sym typeface="Arial"/>
            </a:endParaRPr>
          </a:p>
        </p:txBody>
      </p:sp>
      <p:sp>
        <p:nvSpPr>
          <p:cNvPr id="195" name="Google Shape;195;p25"/>
          <p:cNvSpPr txBox="1"/>
          <p:nvPr/>
        </p:nvSpPr>
        <p:spPr>
          <a:xfrm>
            <a:off x="6699257" y="3212250"/>
            <a:ext cx="2676600" cy="153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000"/>
              <a:buFont typeface="Arial"/>
              <a:buNone/>
            </a:pPr>
            <a:r>
              <a:rPr b="0" i="0" lang="en" sz="1000" u="none" cap="none" strike="noStrike">
                <a:solidFill>
                  <a:srgbClr val="004AAD"/>
                </a:solidFill>
                <a:latin typeface="Raleway"/>
                <a:ea typeface="Raleway"/>
                <a:cs typeface="Raleway"/>
                <a:sym typeface="Raleway"/>
              </a:rPr>
              <a:t>Monument in Stockholm, Sweden</a:t>
            </a:r>
            <a:endParaRPr b="0" i="0" sz="1000" u="none" cap="none" strike="noStrike">
              <a:solidFill>
                <a:srgbClr val="1C4587"/>
              </a:solidFill>
              <a:latin typeface="Arial"/>
              <a:ea typeface="Arial"/>
              <a:cs typeface="Arial"/>
              <a:sym typeface="Arial"/>
            </a:endParaRPr>
          </a:p>
        </p:txBody>
      </p:sp>
      <p:pic>
        <p:nvPicPr>
          <p:cNvPr id="196" name="Google Shape;196;p25"/>
          <p:cNvPicPr preferRelativeResize="0"/>
          <p:nvPr/>
        </p:nvPicPr>
        <p:blipFill rotWithShape="1">
          <a:blip r:embed="rId5">
            <a:alphaModFix/>
          </a:blip>
          <a:srcRect b="0" l="0" r="4324" t="0"/>
          <a:stretch/>
        </p:blipFill>
        <p:spPr>
          <a:xfrm>
            <a:off x="6699263" y="1845100"/>
            <a:ext cx="1959576" cy="1367151"/>
          </a:xfrm>
          <a:prstGeom prst="rect">
            <a:avLst/>
          </a:prstGeom>
          <a:noFill/>
          <a:ln>
            <a:noFill/>
          </a:ln>
        </p:spPr>
      </p:pic>
      <p:pic>
        <p:nvPicPr>
          <p:cNvPr id="197" name="Google Shape;197;p25"/>
          <p:cNvPicPr preferRelativeResize="0"/>
          <p:nvPr/>
        </p:nvPicPr>
        <p:blipFill rotWithShape="1">
          <a:blip r:embed="rId6">
            <a:alphaModFix/>
          </a:blip>
          <a:srcRect b="4315" l="0" r="0" t="3271"/>
          <a:stretch/>
        </p:blipFill>
        <p:spPr>
          <a:xfrm>
            <a:off x="6699263" y="3511275"/>
            <a:ext cx="1959574" cy="1358300"/>
          </a:xfrm>
          <a:prstGeom prst="rect">
            <a:avLst/>
          </a:prstGeom>
          <a:noFill/>
          <a:ln>
            <a:noFill/>
          </a:ln>
        </p:spPr>
      </p:pic>
      <p:sp>
        <p:nvSpPr>
          <p:cNvPr id="198" name="Google Shape;198;p25"/>
          <p:cNvSpPr txBox="1"/>
          <p:nvPr/>
        </p:nvSpPr>
        <p:spPr>
          <a:xfrm>
            <a:off x="6699257" y="4878425"/>
            <a:ext cx="2676600" cy="153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000"/>
              <a:buFont typeface="Arial"/>
              <a:buNone/>
            </a:pPr>
            <a:r>
              <a:rPr b="0" i="0" lang="en" sz="1000" u="none" cap="none" strike="noStrike">
                <a:solidFill>
                  <a:srgbClr val="004AAD"/>
                </a:solidFill>
                <a:latin typeface="Raleway"/>
                <a:ea typeface="Raleway"/>
                <a:cs typeface="Raleway"/>
                <a:sym typeface="Raleway"/>
              </a:rPr>
              <a:t>Monument in Linköping, Sweden</a:t>
            </a:r>
            <a:endParaRPr b="0" i="0" sz="1000" u="none" cap="none" strike="noStrike">
              <a:solidFill>
                <a:srgbClr val="1C4587"/>
              </a:solidFill>
              <a:latin typeface="Arial"/>
              <a:ea typeface="Arial"/>
              <a:cs typeface="Arial"/>
              <a:sym typeface="Arial"/>
            </a:endParaRPr>
          </a:p>
        </p:txBody>
      </p:sp>
      <p:sp>
        <p:nvSpPr>
          <p:cNvPr id="199" name="Google Shape;199;p25"/>
          <p:cNvSpPr txBox="1"/>
          <p:nvPr/>
        </p:nvSpPr>
        <p:spPr>
          <a:xfrm>
            <a:off x="8808525" y="4804950"/>
            <a:ext cx="343800" cy="338700"/>
          </a:xfrm>
          <a:prstGeom prst="rect">
            <a:avLst/>
          </a:prstGeom>
          <a:noFill/>
          <a:ln>
            <a:noFill/>
          </a:ln>
        </p:spPr>
        <p:txBody>
          <a:bodyPr anchorCtr="0" anchor="t" bIns="45725" lIns="45725" spcFirstLastPara="1" rIns="45725" wrap="square" tIns="4572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004AAD"/>
                </a:solidFill>
                <a:latin typeface="Calibri"/>
                <a:ea typeface="Calibri"/>
                <a:cs typeface="Calibri"/>
                <a:sym typeface="Calibri"/>
              </a:rPr>
              <a:t>21</a:t>
            </a:r>
            <a:endParaRPr b="0" i="0" sz="1600" u="none" cap="none" strike="noStrike">
              <a:solidFill>
                <a:srgbClr val="004AAD"/>
              </a:solidFill>
              <a:latin typeface="Calibri"/>
              <a:ea typeface="Calibri"/>
              <a:cs typeface="Calibri"/>
              <a:sym typeface="Calibri"/>
            </a:endParaRPr>
          </a:p>
        </p:txBody>
      </p:sp>
      <p:pic>
        <p:nvPicPr>
          <p:cNvPr id="200" name="Google Shape;200;p25"/>
          <p:cNvPicPr preferRelativeResize="0"/>
          <p:nvPr/>
        </p:nvPicPr>
        <p:blipFill rotWithShape="1">
          <a:blip r:embed="rId7">
            <a:alphaModFix/>
          </a:blip>
          <a:srcRect b="0" l="0" r="2171" t="0"/>
          <a:stretch/>
        </p:blipFill>
        <p:spPr>
          <a:xfrm>
            <a:off x="3205163" y="868075"/>
            <a:ext cx="2479554" cy="337836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6"/>
          <p:cNvSpPr/>
          <p:nvPr/>
        </p:nvSpPr>
        <p:spPr>
          <a:xfrm>
            <a:off x="-33337" y="-7150"/>
            <a:ext cx="5154000" cy="5157900"/>
          </a:xfrm>
          <a:prstGeom prst="rect">
            <a:avLst/>
          </a:prstGeom>
          <a:solidFill>
            <a:srgbClr val="004AAD"/>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06" name="Google Shape;206;p26"/>
          <p:cNvSpPr txBox="1"/>
          <p:nvPr/>
        </p:nvSpPr>
        <p:spPr>
          <a:xfrm>
            <a:off x="358013" y="264493"/>
            <a:ext cx="7660200" cy="3540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Clr>
                <a:srgbClr val="000000"/>
              </a:buClr>
              <a:buSzPts val="2300"/>
              <a:buFont typeface="Arial"/>
              <a:buNone/>
            </a:pPr>
            <a:r>
              <a:rPr b="1" i="0" lang="en" sz="2300" u="none" cap="none" strike="noStrike">
                <a:solidFill>
                  <a:srgbClr val="FFFFFF"/>
                </a:solidFill>
                <a:latin typeface="Playfair Display"/>
                <a:ea typeface="Playfair Display"/>
                <a:cs typeface="Playfair Display"/>
                <a:sym typeface="Playfair Display"/>
              </a:rPr>
              <a:t>Honorary Citizenship of Canada</a:t>
            </a:r>
            <a:endParaRPr b="0" i="0" sz="700" u="none" cap="none" strike="noStrike">
              <a:solidFill>
                <a:srgbClr val="000000"/>
              </a:solidFill>
              <a:latin typeface="Arial"/>
              <a:ea typeface="Arial"/>
              <a:cs typeface="Arial"/>
              <a:sym typeface="Arial"/>
            </a:endParaRPr>
          </a:p>
        </p:txBody>
      </p:sp>
      <p:pic>
        <p:nvPicPr>
          <p:cNvPr id="207" name="Google Shape;207;p26"/>
          <p:cNvPicPr preferRelativeResize="0"/>
          <p:nvPr/>
        </p:nvPicPr>
        <p:blipFill rotWithShape="1">
          <a:blip r:embed="rId3">
            <a:alphaModFix/>
          </a:blip>
          <a:srcRect b="0" l="0" r="0" t="0"/>
          <a:stretch/>
        </p:blipFill>
        <p:spPr>
          <a:xfrm>
            <a:off x="358013" y="1092713"/>
            <a:ext cx="4447350" cy="2881663"/>
          </a:xfrm>
          <a:prstGeom prst="rect">
            <a:avLst/>
          </a:prstGeom>
          <a:noFill/>
          <a:ln>
            <a:noFill/>
          </a:ln>
        </p:spPr>
      </p:pic>
      <p:sp>
        <p:nvSpPr>
          <p:cNvPr id="208" name="Google Shape;208;p26"/>
          <p:cNvSpPr txBox="1"/>
          <p:nvPr/>
        </p:nvSpPr>
        <p:spPr>
          <a:xfrm>
            <a:off x="5571138" y="441988"/>
            <a:ext cx="3128100" cy="441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500"/>
              <a:buFont typeface="Arial"/>
              <a:buNone/>
            </a:pPr>
            <a:r>
              <a:rPr b="1" i="0" lang="en" sz="1500" u="none" cap="none" strike="noStrike">
                <a:solidFill>
                  <a:srgbClr val="000000"/>
                </a:solidFill>
                <a:latin typeface="EB Garamond"/>
                <a:ea typeface="EB Garamond"/>
                <a:cs typeface="EB Garamond"/>
                <a:sym typeface="EB Garamond"/>
              </a:rPr>
              <a:t>The Raoul Wallenberg Room</a:t>
            </a:r>
            <a:endParaRPr b="1" i="0" sz="1500" u="none" cap="none" strike="noStrike">
              <a:solidFill>
                <a:srgbClr val="000000"/>
              </a:solidFill>
              <a:latin typeface="EB Garamond"/>
              <a:ea typeface="EB Garamond"/>
              <a:cs typeface="EB Garamond"/>
              <a:sym typeface="EB Garamond"/>
            </a:endParaRPr>
          </a:p>
          <a:p>
            <a:pPr indent="0" lvl="0" marL="0" marR="0" rtl="0" algn="ctr">
              <a:lnSpc>
                <a:spcPct val="140000"/>
              </a:lnSpc>
              <a:spcBef>
                <a:spcPts val="0"/>
              </a:spcBef>
              <a:spcAft>
                <a:spcPts val="0"/>
              </a:spcAft>
              <a:buClr>
                <a:srgbClr val="000000"/>
              </a:buClr>
              <a:buSzPts val="700"/>
              <a:buFont typeface="Arial"/>
              <a:buNone/>
            </a:pPr>
            <a:r>
              <a:t/>
            </a:r>
            <a:endParaRPr b="0" i="0" sz="700" u="none" cap="none" strike="noStrike">
              <a:solidFill>
                <a:srgbClr val="000000"/>
              </a:solidFill>
              <a:latin typeface="EB Garamond"/>
              <a:ea typeface="EB Garamond"/>
              <a:cs typeface="EB Garamond"/>
              <a:sym typeface="EB Garamond"/>
            </a:endParaRPr>
          </a:p>
          <a:p>
            <a:pPr indent="0" lvl="0" marL="0" marR="0" rtl="0" algn="ctr">
              <a:lnSpc>
                <a:spcPct val="140000"/>
              </a:lnSpc>
              <a:spcBef>
                <a:spcPts val="0"/>
              </a:spcBef>
              <a:spcAft>
                <a:spcPts val="0"/>
              </a:spcAft>
              <a:buClr>
                <a:srgbClr val="000000"/>
              </a:buClr>
              <a:buSzPts val="1500"/>
              <a:buFont typeface="Arial"/>
              <a:buNone/>
            </a:pPr>
            <a:r>
              <a:rPr b="0" i="0" lang="en" sz="1500" u="none" cap="none" strike="noStrike">
                <a:solidFill>
                  <a:srgbClr val="000000"/>
                </a:solidFill>
                <a:latin typeface="EB Garamond"/>
                <a:ea typeface="EB Garamond"/>
                <a:cs typeface="EB Garamond"/>
                <a:sym typeface="EB Garamond"/>
              </a:rPr>
              <a:t>“And whereas Raoul Wallenberg, with extraordinary courage and with total disregard for the constant danger to himself, saved the lives of almost one hundred thousand innocent Jewish men, women, and children, a considerable number of whom now live in Canada… Now therefore the Senate and House of Commons solve that the said Raoul Wallenberg is hereby declared to be an honorary citizen of Canada.”</a:t>
            </a:r>
            <a:endParaRPr b="0" i="0" sz="1500" u="none" cap="none" strike="noStrike">
              <a:solidFill>
                <a:srgbClr val="000000"/>
              </a:solidFill>
              <a:latin typeface="EB Garamond"/>
              <a:ea typeface="EB Garamond"/>
              <a:cs typeface="EB Garamond"/>
              <a:sym typeface="EB Garamond"/>
            </a:endParaRPr>
          </a:p>
          <a:p>
            <a:pPr indent="0" lvl="0" marL="0" marR="0" rtl="0" algn="ctr">
              <a:lnSpc>
                <a:spcPct val="140000"/>
              </a:lnSpc>
              <a:spcBef>
                <a:spcPts val="0"/>
              </a:spcBef>
              <a:spcAft>
                <a:spcPts val="0"/>
              </a:spcAft>
              <a:buClr>
                <a:srgbClr val="000000"/>
              </a:buClr>
              <a:buSzPts val="700"/>
              <a:buFont typeface="Arial"/>
              <a:buNone/>
            </a:pPr>
            <a:r>
              <a:t/>
            </a:r>
            <a:endParaRPr b="0" i="0" sz="700" u="none" cap="none" strike="noStrike">
              <a:solidFill>
                <a:srgbClr val="000000"/>
              </a:solidFill>
              <a:latin typeface="EB Garamond"/>
              <a:ea typeface="EB Garamond"/>
              <a:cs typeface="EB Garamond"/>
              <a:sym typeface="EB Garamond"/>
            </a:endParaRPr>
          </a:p>
          <a:p>
            <a:pPr indent="0" lvl="0" marL="0" marR="0" rtl="0" algn="ctr">
              <a:lnSpc>
                <a:spcPct val="140000"/>
              </a:lnSpc>
              <a:spcBef>
                <a:spcPts val="0"/>
              </a:spcBef>
              <a:spcAft>
                <a:spcPts val="0"/>
              </a:spcAft>
              <a:buClr>
                <a:srgbClr val="000000"/>
              </a:buClr>
              <a:buSzPts val="1500"/>
              <a:buFont typeface="Arial"/>
              <a:buNone/>
            </a:pPr>
            <a:r>
              <a:rPr b="0" i="0" lang="en" sz="1500" u="none" cap="none" strike="noStrike">
                <a:solidFill>
                  <a:srgbClr val="000000"/>
                </a:solidFill>
                <a:latin typeface="EB Garamond"/>
                <a:ea typeface="EB Garamond"/>
                <a:cs typeface="EB Garamond"/>
                <a:sym typeface="EB Garamond"/>
              </a:rPr>
              <a:t>Parliament of Canada, 1985</a:t>
            </a:r>
            <a:endParaRPr b="0" i="0" sz="1500" u="none" cap="none" strike="noStrike">
              <a:solidFill>
                <a:srgbClr val="000000"/>
              </a:solidFill>
              <a:latin typeface="EB Garamond"/>
              <a:ea typeface="EB Garamond"/>
              <a:cs typeface="EB Garamond"/>
              <a:sym typeface="EB Garamond"/>
            </a:endParaRPr>
          </a:p>
        </p:txBody>
      </p:sp>
      <p:sp>
        <p:nvSpPr>
          <p:cNvPr id="209" name="Google Shape;209;p26"/>
          <p:cNvSpPr txBox="1"/>
          <p:nvPr/>
        </p:nvSpPr>
        <p:spPr>
          <a:xfrm>
            <a:off x="1065488" y="4037700"/>
            <a:ext cx="3032400" cy="323400"/>
          </a:xfrm>
          <a:prstGeom prst="rect">
            <a:avLst/>
          </a:prstGeom>
          <a:noFill/>
          <a:ln>
            <a:noFill/>
          </a:ln>
        </p:spPr>
        <p:txBody>
          <a:bodyPr anchorCtr="0" anchor="t" bIns="45725" lIns="45725" spcFirstLastPara="1" rIns="45725" wrap="square" tIns="45725">
            <a:spAutoFit/>
          </a:bodyPr>
          <a:lstStyle/>
          <a:p>
            <a:pPr indent="0" lvl="0" marL="0" marR="0" rtl="0" algn="l">
              <a:lnSpc>
                <a:spcPct val="150000"/>
              </a:lnSpc>
              <a:spcBef>
                <a:spcPts val="0"/>
              </a:spcBef>
              <a:spcAft>
                <a:spcPts val="0"/>
              </a:spcAft>
              <a:buClr>
                <a:srgbClr val="000000"/>
              </a:buClr>
              <a:buSzPts val="1500"/>
              <a:buFont typeface="Arial"/>
              <a:buNone/>
            </a:pPr>
            <a:r>
              <a:rPr b="0" i="0" lang="en" sz="1500" u="none" cap="none" strike="noStrike">
                <a:solidFill>
                  <a:srgbClr val="FFFFFF"/>
                </a:solidFill>
                <a:latin typeface="Raleway"/>
                <a:ea typeface="Raleway"/>
                <a:cs typeface="Raleway"/>
                <a:sym typeface="Raleway"/>
              </a:rPr>
              <a:t>Canada’s First Honorary Citizen</a:t>
            </a:r>
            <a:endParaRPr b="0" i="0" sz="1500" u="none" cap="none" strike="noStrike">
              <a:solidFill>
                <a:srgbClr val="FFFFFF"/>
              </a:solidFill>
              <a:latin typeface="Raleway"/>
              <a:ea typeface="Raleway"/>
              <a:cs typeface="Raleway"/>
              <a:sym typeface="Raleway"/>
            </a:endParaRPr>
          </a:p>
        </p:txBody>
      </p:sp>
      <p:sp>
        <p:nvSpPr>
          <p:cNvPr id="210" name="Google Shape;210;p26"/>
          <p:cNvSpPr txBox="1"/>
          <p:nvPr/>
        </p:nvSpPr>
        <p:spPr>
          <a:xfrm>
            <a:off x="8808525" y="4804950"/>
            <a:ext cx="343800" cy="338700"/>
          </a:xfrm>
          <a:prstGeom prst="rect">
            <a:avLst/>
          </a:prstGeom>
          <a:noFill/>
          <a:ln>
            <a:noFill/>
          </a:ln>
        </p:spPr>
        <p:txBody>
          <a:bodyPr anchorCtr="0" anchor="t" bIns="45725" lIns="45725" spcFirstLastPara="1" rIns="45725" wrap="square" tIns="4572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004AAD"/>
                </a:solidFill>
                <a:latin typeface="Calibri"/>
                <a:ea typeface="Calibri"/>
                <a:cs typeface="Calibri"/>
                <a:sym typeface="Calibri"/>
              </a:rPr>
              <a:t>22</a:t>
            </a:r>
            <a:endParaRPr b="0" i="0" sz="1600" u="none" cap="none" strike="noStrike">
              <a:solidFill>
                <a:srgbClr val="004AAD"/>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27"/>
          <p:cNvSpPr/>
          <p:nvPr/>
        </p:nvSpPr>
        <p:spPr>
          <a:xfrm>
            <a:off x="-4762" y="0"/>
            <a:ext cx="9148800" cy="620700"/>
          </a:xfrm>
          <a:prstGeom prst="rect">
            <a:avLst/>
          </a:prstGeom>
          <a:solidFill>
            <a:srgbClr val="DD1E1E"/>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16" name="Google Shape;216;p27">
            <a:hlinkClick r:id="rId3"/>
          </p:cNvPr>
          <p:cNvSpPr txBox="1"/>
          <p:nvPr/>
        </p:nvSpPr>
        <p:spPr>
          <a:xfrm>
            <a:off x="185175" y="843450"/>
            <a:ext cx="8740200" cy="3953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300"/>
              <a:buFont typeface="Arial"/>
              <a:buNone/>
            </a:pPr>
            <a:r>
              <a:rPr b="0" i="0" lang="en" sz="1300" u="none" cap="none" strike="noStrike">
                <a:solidFill>
                  <a:srgbClr val="000000"/>
                </a:solidFill>
                <a:latin typeface="Raleway"/>
                <a:ea typeface="Raleway"/>
                <a:cs typeface="Raleway"/>
                <a:sym typeface="Raleway"/>
              </a:rPr>
              <a:t>“Today, we pay tribute to Raoul Wallenberg, a remarkable hero and humanitarian who put his life on the line to save Jews in German-occupied Hungary from persecution, deportation to concentration camps, and death during the Holocaust.</a:t>
            </a:r>
            <a:endParaRPr b="0" i="0" sz="1400" u="none" cap="none" strike="noStrike">
              <a:solidFill>
                <a:srgbClr val="000000"/>
              </a:solidFill>
              <a:latin typeface="Raleway"/>
              <a:ea typeface="Raleway"/>
              <a:cs typeface="Raleway"/>
              <a:sym typeface="Raleway"/>
            </a:endParaRPr>
          </a:p>
          <a:p>
            <a:pPr indent="0" lvl="0" marL="0" marR="0" rtl="0" algn="ctr">
              <a:lnSpc>
                <a:spcPct val="140000"/>
              </a:lnSpc>
              <a:spcBef>
                <a:spcPts val="1300"/>
              </a:spcBef>
              <a:spcAft>
                <a:spcPts val="0"/>
              </a:spcAft>
              <a:buClr>
                <a:srgbClr val="000000"/>
              </a:buClr>
              <a:buSzPts val="1300"/>
              <a:buFont typeface="Arial"/>
              <a:buNone/>
            </a:pPr>
            <a:r>
              <a:rPr b="0" i="0" lang="en" sz="1300" u="none" cap="none" strike="noStrike">
                <a:solidFill>
                  <a:srgbClr val="000000"/>
                </a:solidFill>
                <a:latin typeface="Raleway"/>
                <a:ea typeface="Raleway"/>
                <a:cs typeface="Raleway"/>
                <a:sym typeface="Raleway"/>
              </a:rPr>
              <a:t>“Mr. Wallenberg has been called ‘the greatest humanitarian of the 20th century’ by the United Nations and was named Canada’s first honorary citizen in 1985. A Swedish diplomat and businessman, he saved the lives of tens of thousands of Hungarian Jews in just six months, between July 1944 and January 1945, through the granting of diplomatic passes giving them immunity. He also established a network of safe havens operating under Swedish diplomatic immunity to shelter and protect those fleeing persecution from the Nazi regime. Tragically, he disappeared in 1945 after being arrested by the Soviets and sent to forced labour camps. In 2001, the Government of Canada designated January 17th, the date of his disappearance, as Raoul Wallenberg Day.</a:t>
            </a:r>
            <a:endParaRPr b="0" i="0" sz="600" u="none" cap="none" strike="noStrike">
              <a:solidFill>
                <a:schemeClr val="dk1"/>
              </a:solidFill>
              <a:latin typeface="Arial"/>
              <a:ea typeface="Arial"/>
              <a:cs typeface="Arial"/>
              <a:sym typeface="Arial"/>
            </a:endParaRPr>
          </a:p>
          <a:p>
            <a:pPr indent="0" lvl="0" marL="0" marR="0" rtl="0" algn="ctr">
              <a:lnSpc>
                <a:spcPct val="140000"/>
              </a:lnSpc>
              <a:spcBef>
                <a:spcPts val="1300"/>
              </a:spcBef>
              <a:spcAft>
                <a:spcPts val="0"/>
              </a:spcAft>
              <a:buClr>
                <a:schemeClr val="dk1"/>
              </a:buClr>
              <a:buSzPts val="1400"/>
              <a:buFont typeface="Arial"/>
              <a:buNone/>
            </a:pPr>
            <a:r>
              <a:rPr b="0" i="0" lang="en" sz="1400" u="none" cap="none" strike="noStrike">
                <a:solidFill>
                  <a:schemeClr val="dk1"/>
                </a:solidFill>
                <a:latin typeface="Raleway"/>
                <a:ea typeface="Raleway"/>
                <a:cs typeface="Raleway"/>
                <a:sym typeface="Raleway"/>
              </a:rPr>
              <a:t>“Mr. Wallenberg’s legacy is celebrated worldwide and is a powerful reminder of the difference one person can make when they choose to confront evil and take action. His selflessness and courage are reflected in his own famous words: ‘To me, there is no other choice.’</a:t>
            </a:r>
            <a:endParaRPr b="0" i="0" sz="1300" u="none" cap="none" strike="noStrike">
              <a:solidFill>
                <a:srgbClr val="000000"/>
              </a:solidFill>
              <a:latin typeface="Raleway"/>
              <a:ea typeface="Raleway"/>
              <a:cs typeface="Raleway"/>
              <a:sym typeface="Raleway"/>
            </a:endParaRPr>
          </a:p>
        </p:txBody>
      </p:sp>
      <p:sp>
        <p:nvSpPr>
          <p:cNvPr id="217" name="Google Shape;217;p27">
            <a:hlinkClick r:id="rId4"/>
          </p:cNvPr>
          <p:cNvSpPr txBox="1"/>
          <p:nvPr/>
        </p:nvSpPr>
        <p:spPr>
          <a:xfrm>
            <a:off x="2357" y="122536"/>
            <a:ext cx="9134700" cy="3231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Clr>
                <a:srgbClr val="000000"/>
              </a:buClr>
              <a:buSzPts val="2100"/>
              <a:buFont typeface="Arial"/>
              <a:buNone/>
            </a:pPr>
            <a:r>
              <a:rPr b="1" i="0" lang="en" sz="2100" u="none" cap="none" strike="noStrike">
                <a:solidFill>
                  <a:srgbClr val="FFFFFF"/>
                </a:solidFill>
                <a:latin typeface="Playfair Display"/>
                <a:ea typeface="Playfair Display"/>
                <a:cs typeface="Playfair Display"/>
                <a:sym typeface="Playfair Display"/>
              </a:rPr>
              <a:t>Raoul Wallenberg Day 2023: </a:t>
            </a:r>
            <a:r>
              <a:rPr b="1" i="0" lang="en" sz="2100" u="none" cap="none" strike="noStrike">
                <a:solidFill>
                  <a:schemeClr val="lt1"/>
                </a:solidFill>
                <a:latin typeface="Playfair Display"/>
                <a:ea typeface="Playfair Display"/>
                <a:cs typeface="Playfair Display"/>
                <a:sym typeface="Playfair Display"/>
              </a:rPr>
              <a:t>Prime Minister Justin Trudeau’s Statement</a:t>
            </a:r>
            <a:r>
              <a:rPr b="0" i="0" lang="en" sz="500" u="none" cap="none" strike="noStrike">
                <a:solidFill>
                  <a:schemeClr val="dk1"/>
                </a:solidFill>
                <a:latin typeface="Arial"/>
                <a:ea typeface="Arial"/>
                <a:cs typeface="Arial"/>
                <a:sym typeface="Arial"/>
              </a:rPr>
              <a:t> </a:t>
            </a:r>
            <a:endParaRPr b="1" i="0" sz="2100" u="none" cap="none" strike="noStrike">
              <a:solidFill>
                <a:srgbClr val="FFFFFF"/>
              </a:solidFill>
              <a:latin typeface="Playfair Display"/>
              <a:ea typeface="Playfair Display"/>
              <a:cs typeface="Playfair Display"/>
              <a:sym typeface="Playfair Display"/>
            </a:endParaRPr>
          </a:p>
        </p:txBody>
      </p:sp>
      <p:sp>
        <p:nvSpPr>
          <p:cNvPr id="218" name="Google Shape;218;p27"/>
          <p:cNvSpPr txBox="1"/>
          <p:nvPr/>
        </p:nvSpPr>
        <p:spPr>
          <a:xfrm>
            <a:off x="8808525" y="4804950"/>
            <a:ext cx="343800" cy="338700"/>
          </a:xfrm>
          <a:prstGeom prst="rect">
            <a:avLst/>
          </a:prstGeom>
          <a:noFill/>
          <a:ln>
            <a:noFill/>
          </a:ln>
        </p:spPr>
        <p:txBody>
          <a:bodyPr anchorCtr="0" anchor="t" bIns="45725" lIns="45725" spcFirstLastPara="1" rIns="45725" wrap="square" tIns="4572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004AAD"/>
                </a:solidFill>
                <a:latin typeface="Calibri"/>
                <a:ea typeface="Calibri"/>
                <a:cs typeface="Calibri"/>
                <a:sym typeface="Calibri"/>
              </a:rPr>
              <a:t>25</a:t>
            </a:r>
            <a:endParaRPr b="0" i="0" sz="1600" u="none" cap="none" strike="noStrike">
              <a:solidFill>
                <a:srgbClr val="004AAD"/>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28">
            <a:hlinkClick r:id="rId3"/>
          </p:cNvPr>
          <p:cNvSpPr txBox="1"/>
          <p:nvPr/>
        </p:nvSpPr>
        <p:spPr>
          <a:xfrm>
            <a:off x="229013" y="896025"/>
            <a:ext cx="8681400" cy="3258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300"/>
              <a:buFont typeface="Arial"/>
              <a:buNone/>
            </a:pPr>
            <a:r>
              <a:rPr b="0" i="0" lang="en" sz="1300" u="none" cap="none" strike="noStrike">
                <a:solidFill>
                  <a:schemeClr val="dk1"/>
                </a:solidFill>
                <a:latin typeface="Raleway"/>
                <a:ea typeface="Raleway"/>
                <a:cs typeface="Raleway"/>
                <a:sym typeface="Raleway"/>
              </a:rPr>
              <a:t>“</a:t>
            </a:r>
            <a:r>
              <a:rPr b="0" i="0" lang="en" sz="1300" u="none" cap="none" strike="noStrike">
                <a:solidFill>
                  <a:srgbClr val="000000"/>
                </a:solidFill>
                <a:latin typeface="Raleway"/>
                <a:ea typeface="Raleway"/>
                <a:cs typeface="Raleway"/>
                <a:sym typeface="Raleway"/>
              </a:rPr>
              <a:t>As a country, Canada has been profoundly shaped by the many contributions of some 40,000 Holocaust survivors who resettled here after the war. Today, and every day, Canadians remember the Holocaust, honour its victims, and commemorate the survivors.</a:t>
            </a:r>
            <a:endParaRPr b="0" i="0" sz="1300" u="none" cap="none" strike="noStrike">
              <a:solidFill>
                <a:srgbClr val="000000"/>
              </a:solidFill>
              <a:latin typeface="Raleway"/>
              <a:ea typeface="Raleway"/>
              <a:cs typeface="Raleway"/>
              <a:sym typeface="Raleway"/>
            </a:endParaRPr>
          </a:p>
          <a:p>
            <a:pPr indent="0" lvl="0" marL="0" marR="0" rtl="0" algn="ctr">
              <a:lnSpc>
                <a:spcPct val="140000"/>
              </a:lnSpc>
              <a:spcBef>
                <a:spcPts val="1000"/>
              </a:spcBef>
              <a:spcAft>
                <a:spcPts val="0"/>
              </a:spcAft>
              <a:buClr>
                <a:schemeClr val="dk1"/>
              </a:buClr>
              <a:buSzPts val="1300"/>
              <a:buFont typeface="Arial"/>
              <a:buNone/>
            </a:pPr>
            <a:r>
              <a:rPr b="0" i="0" lang="en" sz="1300" u="none" cap="none" strike="noStrike">
                <a:solidFill>
                  <a:schemeClr val="dk1"/>
                </a:solidFill>
                <a:latin typeface="Raleway"/>
                <a:ea typeface="Raleway"/>
                <a:cs typeface="Raleway"/>
                <a:sym typeface="Raleway"/>
              </a:rPr>
              <a:t>“Today, with a disturbing rise in antisemitism at home and around the world, we must maintain our collective commitment to standing up against all forms of hate and discrimination. Each of us, Jews and non-Jews alike, have an ongoing responsibility to speak up in the face of antisemitism whenever and wherever it occurs. All Canadians have a continued role to play in making sure that fundamental respect and inclusion is at the heart of our strong communities.</a:t>
            </a:r>
            <a:endParaRPr b="0" i="0" sz="1300" u="none" cap="none" strike="noStrike">
              <a:solidFill>
                <a:schemeClr val="dk1"/>
              </a:solidFill>
              <a:latin typeface="Raleway"/>
              <a:ea typeface="Raleway"/>
              <a:cs typeface="Raleway"/>
              <a:sym typeface="Raleway"/>
            </a:endParaRPr>
          </a:p>
          <a:p>
            <a:pPr indent="0" lvl="0" marL="0" marR="0" rtl="0" algn="ctr">
              <a:lnSpc>
                <a:spcPct val="140000"/>
              </a:lnSpc>
              <a:spcBef>
                <a:spcPts val="1000"/>
              </a:spcBef>
              <a:spcAft>
                <a:spcPts val="0"/>
              </a:spcAft>
              <a:buClr>
                <a:schemeClr val="dk1"/>
              </a:buClr>
              <a:buSzPts val="1300"/>
              <a:buFont typeface="Arial"/>
              <a:buNone/>
            </a:pPr>
            <a:r>
              <a:rPr b="0" i="0" lang="en" sz="1300" u="none" cap="none" strike="noStrike">
                <a:solidFill>
                  <a:schemeClr val="dk1"/>
                </a:solidFill>
                <a:latin typeface="Raleway"/>
                <a:ea typeface="Raleway"/>
                <a:cs typeface="Raleway"/>
                <a:sym typeface="Raleway"/>
              </a:rPr>
              <a:t>“On Raoul Wallenberg Day, I encourage all Canadians to reflect on Mr. Wallenberg’s remarkable story and to draw inspiration from his heroism, his humanitarianism, and his dedication to justice. The Government of Canada will always stand up against antisemitism as we build a more equal, safe, and just world for everyone.”</a:t>
            </a:r>
            <a:endParaRPr b="0" i="0" sz="1300" u="none" cap="none" strike="noStrike">
              <a:solidFill>
                <a:schemeClr val="dk1"/>
              </a:solidFill>
              <a:latin typeface="Raleway"/>
              <a:ea typeface="Raleway"/>
              <a:cs typeface="Raleway"/>
              <a:sym typeface="Raleway"/>
            </a:endParaRPr>
          </a:p>
        </p:txBody>
      </p:sp>
      <p:sp>
        <p:nvSpPr>
          <p:cNvPr id="224" name="Google Shape;224;p28"/>
          <p:cNvSpPr/>
          <p:nvPr/>
        </p:nvSpPr>
        <p:spPr>
          <a:xfrm>
            <a:off x="-2400" y="0"/>
            <a:ext cx="9148800" cy="620700"/>
          </a:xfrm>
          <a:prstGeom prst="rect">
            <a:avLst/>
          </a:prstGeom>
          <a:solidFill>
            <a:srgbClr val="DD1E1E"/>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25" name="Google Shape;225;p28">
            <a:hlinkClick r:id="rId4"/>
          </p:cNvPr>
          <p:cNvSpPr txBox="1"/>
          <p:nvPr/>
        </p:nvSpPr>
        <p:spPr>
          <a:xfrm>
            <a:off x="2357" y="122536"/>
            <a:ext cx="9134700" cy="3231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Clr>
                <a:srgbClr val="000000"/>
              </a:buClr>
              <a:buSzPts val="2100"/>
              <a:buFont typeface="Arial"/>
              <a:buNone/>
            </a:pPr>
            <a:r>
              <a:rPr b="1" i="0" lang="en" sz="2100" u="none" cap="none" strike="noStrike">
                <a:solidFill>
                  <a:srgbClr val="FFFFFF"/>
                </a:solidFill>
                <a:latin typeface="Playfair Display"/>
                <a:ea typeface="Playfair Display"/>
                <a:cs typeface="Playfair Display"/>
                <a:sym typeface="Playfair Display"/>
              </a:rPr>
              <a:t>Raoul Wallenberg Day 2023: </a:t>
            </a:r>
            <a:r>
              <a:rPr b="1" i="0" lang="en" sz="2100" u="none" cap="none" strike="noStrike">
                <a:solidFill>
                  <a:schemeClr val="lt1"/>
                </a:solidFill>
                <a:latin typeface="Playfair Display"/>
                <a:ea typeface="Playfair Display"/>
                <a:cs typeface="Playfair Display"/>
                <a:sym typeface="Playfair Display"/>
              </a:rPr>
              <a:t>Prime Minister Justin Trudeau’s Statement</a:t>
            </a:r>
            <a:r>
              <a:rPr b="0" i="0" lang="en" sz="500" u="none" cap="none" strike="noStrike">
                <a:solidFill>
                  <a:schemeClr val="dk1"/>
                </a:solidFill>
                <a:latin typeface="Arial"/>
                <a:ea typeface="Arial"/>
                <a:cs typeface="Arial"/>
                <a:sym typeface="Arial"/>
              </a:rPr>
              <a:t> </a:t>
            </a:r>
            <a:endParaRPr b="1" i="0" sz="2100" u="none" cap="none" strike="noStrike">
              <a:solidFill>
                <a:srgbClr val="FFFFFF"/>
              </a:solidFill>
              <a:latin typeface="Playfair Display"/>
              <a:ea typeface="Playfair Display"/>
              <a:cs typeface="Playfair Display"/>
              <a:sym typeface="Playfair Display"/>
            </a:endParaRPr>
          </a:p>
        </p:txBody>
      </p:sp>
      <p:sp>
        <p:nvSpPr>
          <p:cNvPr id="226" name="Google Shape;226;p28"/>
          <p:cNvSpPr txBox="1"/>
          <p:nvPr/>
        </p:nvSpPr>
        <p:spPr>
          <a:xfrm>
            <a:off x="8808525" y="4804950"/>
            <a:ext cx="343800" cy="338700"/>
          </a:xfrm>
          <a:prstGeom prst="rect">
            <a:avLst/>
          </a:prstGeom>
          <a:noFill/>
          <a:ln>
            <a:noFill/>
          </a:ln>
        </p:spPr>
        <p:txBody>
          <a:bodyPr anchorCtr="0" anchor="t" bIns="45725" lIns="45725" spcFirstLastPara="1" rIns="45725" wrap="square" tIns="4572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004AAD"/>
                </a:solidFill>
                <a:latin typeface="Calibri"/>
                <a:ea typeface="Calibri"/>
                <a:cs typeface="Calibri"/>
                <a:sym typeface="Calibri"/>
              </a:rPr>
              <a:t>26</a:t>
            </a:r>
            <a:endParaRPr b="0" i="0" sz="1600" u="none" cap="none" strike="noStrike">
              <a:solidFill>
                <a:srgbClr val="004AAD"/>
              </a:solidFill>
              <a:latin typeface="Calibri"/>
              <a:ea typeface="Calibri"/>
              <a:cs typeface="Calibri"/>
              <a:sym typeface="Calibri"/>
            </a:endParaRPr>
          </a:p>
        </p:txBody>
      </p:sp>
      <p:sp>
        <p:nvSpPr>
          <p:cNvPr id="227" name="Google Shape;227;p28"/>
          <p:cNvSpPr txBox="1"/>
          <p:nvPr/>
        </p:nvSpPr>
        <p:spPr>
          <a:xfrm>
            <a:off x="229025" y="4429350"/>
            <a:ext cx="7414200" cy="47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hlinkClick r:id="rId5"/>
              </a:rPr>
              <a:t>What is the significance of Raoul Wallenberg Day to Canada?</a:t>
            </a:r>
            <a:endParaRPr sz="1800">
              <a:solidFill>
                <a:schemeClr val="dk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9"/>
          <p:cNvSpPr/>
          <p:nvPr/>
        </p:nvSpPr>
        <p:spPr>
          <a:xfrm>
            <a:off x="0" y="-14250"/>
            <a:ext cx="6324000" cy="5157900"/>
          </a:xfrm>
          <a:prstGeom prst="rect">
            <a:avLst/>
          </a:prstGeom>
          <a:solidFill>
            <a:srgbClr val="004AAD"/>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33" name="Google Shape;233;p29"/>
          <p:cNvSpPr txBox="1"/>
          <p:nvPr/>
        </p:nvSpPr>
        <p:spPr>
          <a:xfrm>
            <a:off x="294075" y="278075"/>
            <a:ext cx="3984000" cy="3540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Clr>
                <a:srgbClr val="000000"/>
              </a:buClr>
              <a:buSzPts val="2300"/>
              <a:buFont typeface="Arial"/>
              <a:buNone/>
            </a:pPr>
            <a:r>
              <a:rPr b="1" i="0" lang="en" sz="2300" u="none" cap="none" strike="noStrike">
                <a:solidFill>
                  <a:srgbClr val="FFFFFF"/>
                </a:solidFill>
                <a:latin typeface="Playfair Display"/>
                <a:ea typeface="Playfair Display"/>
                <a:cs typeface="Playfair Display"/>
                <a:sym typeface="Playfair Display"/>
              </a:rPr>
              <a:t>Wallenberg’s Determination</a:t>
            </a:r>
            <a:endParaRPr b="0" i="0" sz="700" u="none" cap="none" strike="noStrike">
              <a:solidFill>
                <a:srgbClr val="000000"/>
              </a:solidFill>
              <a:latin typeface="Arial"/>
              <a:ea typeface="Arial"/>
              <a:cs typeface="Arial"/>
              <a:sym typeface="Arial"/>
            </a:endParaRPr>
          </a:p>
        </p:txBody>
      </p:sp>
      <p:sp>
        <p:nvSpPr>
          <p:cNvPr id="234" name="Google Shape;234;p29"/>
          <p:cNvSpPr txBox="1"/>
          <p:nvPr/>
        </p:nvSpPr>
        <p:spPr>
          <a:xfrm>
            <a:off x="2880025" y="1175688"/>
            <a:ext cx="3053700" cy="27399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Clr>
                <a:srgbClr val="000000"/>
              </a:buClr>
              <a:buSzPts val="1700"/>
              <a:buFont typeface="Arial"/>
              <a:buNone/>
            </a:pPr>
            <a:r>
              <a:rPr b="0" i="0" lang="en" sz="1700" u="none" cap="none" strike="noStrike">
                <a:solidFill>
                  <a:srgbClr val="FFFFFF"/>
                </a:solidFill>
                <a:latin typeface="Playfair Display"/>
                <a:ea typeface="Playfair Display"/>
                <a:cs typeface="Playfair Display"/>
                <a:sym typeface="Playfair Display"/>
              </a:rPr>
              <a:t>“I could never return to Sweden without knowing inside myself that I’d done all a man could do to save as many Jews as possible.”</a:t>
            </a:r>
            <a:endParaRPr b="0" i="0" sz="400" u="none" cap="none" strike="noStrike">
              <a:solidFill>
                <a:srgbClr val="000000"/>
              </a:solidFill>
              <a:latin typeface="Arial"/>
              <a:ea typeface="Arial"/>
              <a:cs typeface="Arial"/>
              <a:sym typeface="Arial"/>
            </a:endParaRPr>
          </a:p>
          <a:p>
            <a:pPr indent="0" lvl="0" marL="0" marR="0" rtl="0" algn="ctr">
              <a:lnSpc>
                <a:spcPct val="140010"/>
              </a:lnSpc>
              <a:spcBef>
                <a:spcPts val="0"/>
              </a:spcBef>
              <a:spcAft>
                <a:spcPts val="0"/>
              </a:spcAft>
              <a:buClr>
                <a:srgbClr val="000000"/>
              </a:buClr>
              <a:buSzPts val="1300"/>
              <a:buFont typeface="Arial"/>
              <a:buNone/>
            </a:pPr>
            <a:r>
              <a:t/>
            </a:r>
            <a:endParaRPr b="0" i="0" sz="1300" u="none" cap="none" strike="noStrike">
              <a:solidFill>
                <a:srgbClr val="FFFFFF"/>
              </a:solidFill>
              <a:latin typeface="Playfair Display"/>
              <a:ea typeface="Playfair Display"/>
              <a:cs typeface="Playfair Display"/>
              <a:sym typeface="Playfair Display"/>
            </a:endParaRPr>
          </a:p>
          <a:p>
            <a:pPr indent="0" lvl="0" marL="0" marR="0" rtl="0" algn="ctr">
              <a:lnSpc>
                <a:spcPct val="140010"/>
              </a:lnSpc>
              <a:spcBef>
                <a:spcPts val="0"/>
              </a:spcBef>
              <a:spcAft>
                <a:spcPts val="0"/>
              </a:spcAft>
              <a:buClr>
                <a:srgbClr val="000000"/>
              </a:buClr>
              <a:buSzPts val="1700"/>
              <a:buFont typeface="Arial"/>
              <a:buNone/>
            </a:pPr>
            <a:r>
              <a:rPr b="0" i="0" lang="en" sz="1700" u="none" cap="none" strike="noStrike">
                <a:solidFill>
                  <a:srgbClr val="FFFFFF"/>
                </a:solidFill>
                <a:latin typeface="Playfair Display"/>
                <a:ea typeface="Playfair Display"/>
                <a:cs typeface="Playfair Display"/>
                <a:sym typeface="Playfair Display"/>
              </a:rPr>
              <a:t>Raoul Wallenberg in a letter to his friend Per Anger</a:t>
            </a:r>
            <a:endParaRPr b="0" i="0" sz="400" u="none" cap="none" strike="noStrike">
              <a:solidFill>
                <a:srgbClr val="000000"/>
              </a:solidFill>
              <a:latin typeface="Arial"/>
              <a:ea typeface="Arial"/>
              <a:cs typeface="Arial"/>
              <a:sym typeface="Arial"/>
            </a:endParaRPr>
          </a:p>
        </p:txBody>
      </p:sp>
      <p:sp>
        <p:nvSpPr>
          <p:cNvPr id="235" name="Google Shape;235;p29"/>
          <p:cNvSpPr txBox="1"/>
          <p:nvPr/>
        </p:nvSpPr>
        <p:spPr>
          <a:xfrm>
            <a:off x="8808525" y="4804950"/>
            <a:ext cx="343800" cy="338700"/>
          </a:xfrm>
          <a:prstGeom prst="rect">
            <a:avLst/>
          </a:prstGeom>
          <a:noFill/>
          <a:ln>
            <a:noFill/>
          </a:ln>
        </p:spPr>
        <p:txBody>
          <a:bodyPr anchorCtr="0" anchor="t" bIns="45725" lIns="45725" spcFirstLastPara="1" rIns="45725" wrap="square" tIns="4572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004AAD"/>
                </a:solidFill>
                <a:latin typeface="Calibri"/>
                <a:ea typeface="Calibri"/>
                <a:cs typeface="Calibri"/>
                <a:sym typeface="Calibri"/>
              </a:rPr>
              <a:t>24</a:t>
            </a:r>
            <a:endParaRPr b="0" i="0" sz="1600" u="none" cap="none" strike="noStrike">
              <a:solidFill>
                <a:srgbClr val="004AAD"/>
              </a:solidFill>
              <a:latin typeface="Calibri"/>
              <a:ea typeface="Calibri"/>
              <a:cs typeface="Calibri"/>
              <a:sym typeface="Calibri"/>
            </a:endParaRPr>
          </a:p>
        </p:txBody>
      </p:sp>
      <p:pic>
        <p:nvPicPr>
          <p:cNvPr id="236" name="Google Shape;236;p29"/>
          <p:cNvPicPr preferRelativeResize="0"/>
          <p:nvPr/>
        </p:nvPicPr>
        <p:blipFill rotWithShape="1">
          <a:blip r:embed="rId3">
            <a:alphaModFix/>
          </a:blip>
          <a:srcRect b="9694" l="0" r="49907" t="9386"/>
          <a:stretch/>
        </p:blipFill>
        <p:spPr>
          <a:xfrm>
            <a:off x="6605200" y="251313"/>
            <a:ext cx="2317560" cy="2339975"/>
          </a:xfrm>
          <a:prstGeom prst="rect">
            <a:avLst/>
          </a:prstGeom>
          <a:noFill/>
          <a:ln>
            <a:noFill/>
          </a:ln>
        </p:spPr>
      </p:pic>
      <p:pic>
        <p:nvPicPr>
          <p:cNvPr id="237" name="Google Shape;237;p29"/>
          <p:cNvPicPr preferRelativeResize="0"/>
          <p:nvPr/>
        </p:nvPicPr>
        <p:blipFill rotWithShape="1">
          <a:blip r:embed="rId3">
            <a:alphaModFix/>
          </a:blip>
          <a:srcRect b="9079" l="51181" r="0" t="9994"/>
          <a:stretch/>
        </p:blipFill>
        <p:spPr>
          <a:xfrm>
            <a:off x="6605200" y="2661813"/>
            <a:ext cx="2218400" cy="2298488"/>
          </a:xfrm>
          <a:prstGeom prst="rect">
            <a:avLst/>
          </a:prstGeom>
          <a:noFill/>
          <a:ln>
            <a:noFill/>
          </a:ln>
        </p:spPr>
      </p:pic>
      <p:sp>
        <p:nvSpPr>
          <p:cNvPr id="238" name="Google Shape;238;p29"/>
          <p:cNvSpPr/>
          <p:nvPr/>
        </p:nvSpPr>
        <p:spPr>
          <a:xfrm>
            <a:off x="505113" y="1074288"/>
            <a:ext cx="2132474" cy="2876553"/>
          </a:xfrm>
          <a:custGeom>
            <a:rect b="b" l="l" r="r" t="t"/>
            <a:pathLst>
              <a:path extrusionOk="0" h="6650990" w="4988243">
                <a:moveTo>
                  <a:pt x="0" y="0"/>
                </a:moveTo>
                <a:lnTo>
                  <a:pt x="4988243" y="0"/>
                </a:lnTo>
                <a:lnTo>
                  <a:pt x="4988243" y="6650990"/>
                </a:lnTo>
                <a:lnTo>
                  <a:pt x="0" y="6650990"/>
                </a:lnTo>
                <a:lnTo>
                  <a:pt x="0" y="0"/>
                </a:lnTo>
                <a:close/>
              </a:path>
            </a:pathLst>
          </a:custGeom>
          <a:blipFill rotWithShape="1">
            <a:blip r:embed="rId4">
              <a:alphaModFix/>
            </a:blip>
            <a:stretch>
              <a:fillRect b="0" l="0" r="0" t="0"/>
            </a:stretch>
          </a:blipFill>
          <a:ln cap="flat" cmpd="sng" w="76200">
            <a:solidFill>
              <a:schemeClr val="lt1"/>
            </a:solidFill>
            <a:prstDash val="solid"/>
            <a:round/>
            <a:headEnd len="sm" w="sm" type="none"/>
            <a:tailEnd len="sm" w="sm" type="none"/>
          </a:ln>
        </p:spPr>
      </p:sp>
      <p:sp>
        <p:nvSpPr>
          <p:cNvPr id="239" name="Google Shape;239;p29"/>
          <p:cNvSpPr/>
          <p:nvPr/>
        </p:nvSpPr>
        <p:spPr>
          <a:xfrm flipH="1">
            <a:off x="2712613" y="1057988"/>
            <a:ext cx="26400" cy="2918700"/>
          </a:xfrm>
          <a:prstGeom prst="rect">
            <a:avLst/>
          </a:prstGeom>
          <a:solidFill>
            <a:schemeClr val="lt1"/>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highlight>
                <a:schemeClr val="lt1"/>
              </a:highlight>
              <a:latin typeface="Arial"/>
              <a:ea typeface="Arial"/>
              <a:cs typeface="Arial"/>
              <a:sym typeface="Arial"/>
            </a:endParaRPr>
          </a:p>
        </p:txBody>
      </p:sp>
      <p:sp>
        <p:nvSpPr>
          <p:cNvPr id="240" name="Google Shape;240;p29"/>
          <p:cNvSpPr txBox="1"/>
          <p:nvPr/>
        </p:nvSpPr>
        <p:spPr>
          <a:xfrm>
            <a:off x="484256" y="3987663"/>
            <a:ext cx="2168100" cy="554100"/>
          </a:xfrm>
          <a:prstGeom prst="rect">
            <a:avLst/>
          </a:prstGeom>
          <a:noFill/>
          <a:ln>
            <a:noFill/>
          </a:ln>
        </p:spPr>
        <p:txBody>
          <a:bodyPr anchorCtr="0" anchor="t" bIns="45725" lIns="45725" spcFirstLastPara="1" rIns="45725" wrap="square" tIns="457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Calibri"/>
                <a:ea typeface="Calibri"/>
                <a:cs typeface="Calibri"/>
                <a:sym typeface="Calibri"/>
              </a:rPr>
              <a:t>Left: </a:t>
            </a:r>
            <a:r>
              <a:rPr b="0" i="0" lang="en" sz="1000" u="none" cap="none" strike="noStrike">
                <a:solidFill>
                  <a:schemeClr val="lt1"/>
                </a:solidFill>
                <a:latin typeface="Calibri"/>
                <a:ea typeface="Calibri"/>
                <a:cs typeface="Calibri"/>
                <a:sym typeface="Calibri"/>
              </a:rPr>
              <a:t>Raoul Wallenberg as an adult. </a:t>
            </a:r>
            <a:r>
              <a:rPr b="1" i="0" lang="en" sz="1000" u="none" cap="none" strike="noStrike">
                <a:solidFill>
                  <a:schemeClr val="lt1"/>
                </a:solidFill>
                <a:latin typeface="Calibri"/>
                <a:ea typeface="Calibri"/>
                <a:cs typeface="Calibri"/>
                <a:sym typeface="Calibri"/>
              </a:rPr>
              <a:t>Right: </a:t>
            </a:r>
            <a:r>
              <a:rPr b="0" i="0" lang="en" sz="1000" u="none" cap="none" strike="noStrike">
                <a:solidFill>
                  <a:schemeClr val="lt1"/>
                </a:solidFill>
                <a:latin typeface="Calibri"/>
                <a:ea typeface="Calibri"/>
                <a:cs typeface="Calibri"/>
                <a:sym typeface="Calibri"/>
              </a:rPr>
              <a:t>The US Raoul Wallenberg Bronze Medal, US Mint.</a:t>
            </a:r>
            <a:endParaRPr b="0" i="0" sz="1000" u="none" cap="none" strike="noStrike">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AAD"/>
        </a:solidFill>
      </p:bgPr>
    </p:bg>
    <p:spTree>
      <p:nvGrpSpPr>
        <p:cNvPr id="65" name="Shape 65"/>
        <p:cNvGrpSpPr/>
        <p:nvPr/>
      </p:nvGrpSpPr>
      <p:grpSpPr>
        <a:xfrm>
          <a:off x="0" y="0"/>
          <a:ext cx="0" cy="0"/>
          <a:chOff x="0" y="0"/>
          <a:chExt cx="0" cy="0"/>
        </a:xfrm>
      </p:grpSpPr>
      <p:sp>
        <p:nvSpPr>
          <p:cNvPr id="66" name="Google Shape;66;p14"/>
          <p:cNvSpPr/>
          <p:nvPr/>
        </p:nvSpPr>
        <p:spPr>
          <a:xfrm>
            <a:off x="2742574" y="-14287"/>
            <a:ext cx="6401400" cy="5172300"/>
          </a:xfrm>
          <a:prstGeom prst="rect">
            <a:avLst/>
          </a:prstGeom>
          <a:solidFill>
            <a:srgbClr val="FFFFFF"/>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67" name="Google Shape;67;p14"/>
          <p:cNvSpPr/>
          <p:nvPr/>
        </p:nvSpPr>
        <p:spPr>
          <a:xfrm>
            <a:off x="953995" y="563636"/>
            <a:ext cx="26100" cy="3150000"/>
          </a:xfrm>
          <a:prstGeom prst="rect">
            <a:avLst/>
          </a:prstGeom>
          <a:solidFill>
            <a:srgbClr val="FFFFFF"/>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68" name="Google Shape;68;p14"/>
          <p:cNvSpPr/>
          <p:nvPr/>
        </p:nvSpPr>
        <p:spPr>
          <a:xfrm>
            <a:off x="1167683" y="563636"/>
            <a:ext cx="3149784" cy="3149784"/>
          </a:xfrm>
          <a:custGeom>
            <a:rect b="b" l="l" r="r" t="t"/>
            <a:pathLst>
              <a:path extrusionOk="0" h="6299568" w="6299568">
                <a:moveTo>
                  <a:pt x="0" y="0"/>
                </a:moveTo>
                <a:lnTo>
                  <a:pt x="6299567" y="0"/>
                </a:lnTo>
                <a:lnTo>
                  <a:pt x="6299567" y="6299568"/>
                </a:lnTo>
                <a:lnTo>
                  <a:pt x="0" y="6299568"/>
                </a:lnTo>
                <a:lnTo>
                  <a:pt x="0" y="0"/>
                </a:lnTo>
                <a:close/>
              </a:path>
            </a:pathLst>
          </a:custGeom>
          <a:blipFill rotWithShape="1">
            <a:blip r:embed="rId3">
              <a:alphaModFix/>
            </a:blip>
            <a:stretch>
              <a:fillRect b="0" l="0" r="0" t="0"/>
            </a:stretch>
          </a:blipFill>
          <a:ln>
            <a:noFill/>
          </a:ln>
        </p:spPr>
      </p:sp>
      <p:sp>
        <p:nvSpPr>
          <p:cNvPr id="69" name="Google Shape;69;p14"/>
          <p:cNvSpPr txBox="1"/>
          <p:nvPr/>
        </p:nvSpPr>
        <p:spPr>
          <a:xfrm>
            <a:off x="4536541" y="1633914"/>
            <a:ext cx="4057800" cy="128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800"/>
              <a:buFont typeface="Arial"/>
              <a:buNone/>
            </a:pPr>
            <a:r>
              <a:rPr b="1" i="0" lang="en" sz="3800" u="none" cap="none" strike="noStrike">
                <a:solidFill>
                  <a:srgbClr val="004AAD"/>
                </a:solidFill>
                <a:latin typeface="Playfair Display"/>
                <a:ea typeface="Playfair Display"/>
                <a:cs typeface="Playfair Display"/>
                <a:sym typeface="Playfair Display"/>
              </a:rPr>
              <a:t>Who was Raoul Wallenberg?</a:t>
            </a:r>
            <a:endParaRPr b="0" i="0" sz="700" u="none" cap="none" strike="noStrike">
              <a:solidFill>
                <a:srgbClr val="000000"/>
              </a:solidFill>
              <a:latin typeface="Arial"/>
              <a:ea typeface="Arial"/>
              <a:cs typeface="Arial"/>
              <a:sym typeface="Arial"/>
            </a:endParaRPr>
          </a:p>
        </p:txBody>
      </p:sp>
      <p:sp>
        <p:nvSpPr>
          <p:cNvPr id="70" name="Google Shape;70;p14"/>
          <p:cNvSpPr txBox="1"/>
          <p:nvPr/>
        </p:nvSpPr>
        <p:spPr>
          <a:xfrm>
            <a:off x="8889313" y="4804950"/>
            <a:ext cx="225000" cy="338700"/>
          </a:xfrm>
          <a:prstGeom prst="rect">
            <a:avLst/>
          </a:prstGeom>
          <a:noFill/>
          <a:ln>
            <a:noFill/>
          </a:ln>
        </p:spPr>
        <p:txBody>
          <a:bodyPr anchorCtr="0" anchor="t" bIns="45725" lIns="45725" spcFirstLastPara="1" rIns="45725" wrap="square" tIns="4572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004AAD"/>
                </a:solidFill>
                <a:latin typeface="Calibri"/>
                <a:ea typeface="Calibri"/>
                <a:cs typeface="Calibri"/>
                <a:sym typeface="Calibri"/>
              </a:rPr>
              <a:t>4</a:t>
            </a:r>
            <a:endParaRPr b="0" i="0" sz="1600" u="none" cap="none" strike="noStrike">
              <a:solidFill>
                <a:srgbClr val="004AAD"/>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5"/>
          <p:cNvSpPr/>
          <p:nvPr/>
        </p:nvSpPr>
        <p:spPr>
          <a:xfrm>
            <a:off x="0" y="-7150"/>
            <a:ext cx="5120700" cy="5157900"/>
          </a:xfrm>
          <a:prstGeom prst="rect">
            <a:avLst/>
          </a:prstGeom>
          <a:solidFill>
            <a:srgbClr val="004AAD"/>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76" name="Google Shape;76;p15"/>
          <p:cNvSpPr txBox="1"/>
          <p:nvPr/>
        </p:nvSpPr>
        <p:spPr>
          <a:xfrm>
            <a:off x="486388" y="915525"/>
            <a:ext cx="4297500" cy="38721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1500"/>
              <a:buFont typeface="Arial"/>
              <a:buNone/>
            </a:pPr>
            <a:r>
              <a:rPr b="0" i="0" lang="en" sz="1500" u="none" cap="none" strike="noStrike">
                <a:solidFill>
                  <a:srgbClr val="FFFFFF"/>
                </a:solidFill>
                <a:latin typeface="Raleway"/>
                <a:ea typeface="Raleway"/>
                <a:cs typeface="Raleway"/>
                <a:sym typeface="Raleway"/>
              </a:rPr>
              <a:t>Wallenberg is born in Stockholm, Sweden, on August 4, 1912.</a:t>
            </a:r>
            <a:endParaRPr b="0" i="0" sz="1500" u="none" cap="none" strike="noStrike">
              <a:solidFill>
                <a:srgbClr val="FFFFFF"/>
              </a:solidFill>
              <a:latin typeface="Raleway"/>
              <a:ea typeface="Raleway"/>
              <a:cs typeface="Raleway"/>
              <a:sym typeface="Raleway"/>
            </a:endParaRPr>
          </a:p>
          <a:p>
            <a:pPr indent="0" lvl="0" marL="0" marR="0" rtl="0" algn="l">
              <a:lnSpc>
                <a:spcPct val="115000"/>
              </a:lnSpc>
              <a:spcBef>
                <a:spcPts val="1000"/>
              </a:spcBef>
              <a:spcAft>
                <a:spcPts val="0"/>
              </a:spcAft>
              <a:buClr>
                <a:srgbClr val="000000"/>
              </a:buClr>
              <a:buSzPts val="500"/>
              <a:buFont typeface="Arial"/>
              <a:buNone/>
            </a:pPr>
            <a:r>
              <a:t/>
            </a:r>
            <a:endParaRPr b="0" i="0" sz="500" u="none" cap="none" strike="noStrike">
              <a:solidFill>
                <a:srgbClr val="FFFFFF"/>
              </a:solidFill>
              <a:latin typeface="Raleway"/>
              <a:ea typeface="Raleway"/>
              <a:cs typeface="Raleway"/>
              <a:sym typeface="Raleway"/>
            </a:endParaRPr>
          </a:p>
          <a:p>
            <a:pPr indent="0" lvl="0" marL="0" marR="0" rtl="0" algn="l">
              <a:lnSpc>
                <a:spcPct val="115000"/>
              </a:lnSpc>
              <a:spcBef>
                <a:spcPts val="1000"/>
              </a:spcBef>
              <a:spcAft>
                <a:spcPts val="0"/>
              </a:spcAft>
              <a:buClr>
                <a:srgbClr val="000000"/>
              </a:buClr>
              <a:buSzPts val="1500"/>
              <a:buFont typeface="Arial"/>
              <a:buNone/>
            </a:pPr>
            <a:r>
              <a:rPr b="0" i="0" lang="en" sz="1500" u="none" cap="none" strike="noStrike">
                <a:solidFill>
                  <a:srgbClr val="FFFFFF"/>
                </a:solidFill>
                <a:latin typeface="Raleway"/>
                <a:ea typeface="Raleway"/>
                <a:cs typeface="Raleway"/>
                <a:sym typeface="Raleway"/>
              </a:rPr>
              <a:t>As an adult, he lives in Paris and studies architecture the USA.</a:t>
            </a:r>
            <a:endParaRPr b="0" i="0" sz="1500" u="none" cap="none" strike="noStrike">
              <a:solidFill>
                <a:srgbClr val="FFFFFF"/>
              </a:solidFill>
              <a:latin typeface="Raleway"/>
              <a:ea typeface="Raleway"/>
              <a:cs typeface="Raleway"/>
              <a:sym typeface="Raleway"/>
            </a:endParaRPr>
          </a:p>
          <a:p>
            <a:pPr indent="0" lvl="0" marL="0" marR="0" rtl="0" algn="l">
              <a:lnSpc>
                <a:spcPct val="115000"/>
              </a:lnSpc>
              <a:spcBef>
                <a:spcPts val="1000"/>
              </a:spcBef>
              <a:spcAft>
                <a:spcPts val="0"/>
              </a:spcAft>
              <a:buClr>
                <a:srgbClr val="000000"/>
              </a:buClr>
              <a:buSzPts val="500"/>
              <a:buFont typeface="Arial"/>
              <a:buNone/>
            </a:pPr>
            <a:r>
              <a:t/>
            </a:r>
            <a:endParaRPr b="0" i="0" sz="500" u="none" cap="none" strike="noStrike">
              <a:solidFill>
                <a:srgbClr val="FFFFFF"/>
              </a:solidFill>
              <a:latin typeface="Raleway"/>
              <a:ea typeface="Raleway"/>
              <a:cs typeface="Raleway"/>
              <a:sym typeface="Raleway"/>
            </a:endParaRPr>
          </a:p>
          <a:p>
            <a:pPr indent="0" lvl="0" marL="0" marR="0" rtl="0" algn="l">
              <a:lnSpc>
                <a:spcPct val="115000"/>
              </a:lnSpc>
              <a:spcBef>
                <a:spcPts val="1000"/>
              </a:spcBef>
              <a:spcAft>
                <a:spcPts val="0"/>
              </a:spcAft>
              <a:buClr>
                <a:srgbClr val="000000"/>
              </a:buClr>
              <a:buSzPts val="1500"/>
              <a:buFont typeface="Arial"/>
              <a:buNone/>
            </a:pPr>
            <a:r>
              <a:rPr b="0" i="0" lang="en" sz="1500" u="none" cap="none" strike="noStrike">
                <a:solidFill>
                  <a:schemeClr val="lt1"/>
                </a:solidFill>
                <a:latin typeface="Raleway"/>
                <a:ea typeface="Raleway"/>
                <a:cs typeface="Raleway"/>
                <a:sym typeface="Raleway"/>
              </a:rPr>
              <a:t>In 1936, he moves to British-Mandate Palestine to work in the international trade industry. Here, he meets many Jewish refugees from Nazi Germany and gains a deep understanding of the rising levels of antisemitism in Europe.</a:t>
            </a:r>
            <a:endParaRPr b="0" i="0" sz="1500" u="none" cap="none" strike="noStrike">
              <a:solidFill>
                <a:schemeClr val="lt1"/>
              </a:solidFill>
              <a:latin typeface="Raleway"/>
              <a:ea typeface="Raleway"/>
              <a:cs typeface="Raleway"/>
              <a:sym typeface="Raleway"/>
            </a:endParaRPr>
          </a:p>
          <a:p>
            <a:pPr indent="0" lvl="0" marL="0" marR="0" rtl="0" algn="l">
              <a:lnSpc>
                <a:spcPct val="115000"/>
              </a:lnSpc>
              <a:spcBef>
                <a:spcPts val="1000"/>
              </a:spcBef>
              <a:spcAft>
                <a:spcPts val="0"/>
              </a:spcAft>
              <a:buClr>
                <a:srgbClr val="000000"/>
              </a:buClr>
              <a:buSzPts val="500"/>
              <a:buFont typeface="Arial"/>
              <a:buNone/>
            </a:pPr>
            <a:r>
              <a:t/>
            </a:r>
            <a:endParaRPr b="0" i="0" sz="500" u="none" cap="none" strike="noStrike">
              <a:solidFill>
                <a:schemeClr val="lt1"/>
              </a:solidFill>
              <a:latin typeface="Raleway"/>
              <a:ea typeface="Raleway"/>
              <a:cs typeface="Raleway"/>
              <a:sym typeface="Raleway"/>
            </a:endParaRPr>
          </a:p>
          <a:p>
            <a:pPr indent="0" lvl="0" marL="0" marR="0" rtl="0" algn="l">
              <a:lnSpc>
                <a:spcPct val="115000"/>
              </a:lnSpc>
              <a:spcBef>
                <a:spcPts val="1000"/>
              </a:spcBef>
              <a:spcAft>
                <a:spcPts val="1000"/>
              </a:spcAft>
              <a:buClr>
                <a:srgbClr val="000000"/>
              </a:buClr>
              <a:buSzPts val="1500"/>
              <a:buFont typeface="Arial"/>
              <a:buNone/>
            </a:pPr>
            <a:r>
              <a:rPr b="0" i="0" lang="en" sz="1500" u="none" cap="none" strike="noStrike">
                <a:solidFill>
                  <a:schemeClr val="lt1"/>
                </a:solidFill>
                <a:latin typeface="Raleway"/>
                <a:ea typeface="Raleway"/>
                <a:cs typeface="Raleway"/>
                <a:sym typeface="Raleway"/>
              </a:rPr>
              <a:t>World War II is declared in 1939, while the Holocaust is already underway.</a:t>
            </a:r>
            <a:endParaRPr b="0" i="0" sz="1500" u="none" cap="none" strike="noStrike">
              <a:solidFill>
                <a:schemeClr val="lt1"/>
              </a:solidFill>
              <a:latin typeface="Raleway"/>
              <a:ea typeface="Raleway"/>
              <a:cs typeface="Raleway"/>
              <a:sym typeface="Raleway"/>
            </a:endParaRPr>
          </a:p>
        </p:txBody>
      </p:sp>
      <p:sp>
        <p:nvSpPr>
          <p:cNvPr id="77" name="Google Shape;77;p15"/>
          <p:cNvSpPr txBox="1"/>
          <p:nvPr/>
        </p:nvSpPr>
        <p:spPr>
          <a:xfrm>
            <a:off x="486389" y="289400"/>
            <a:ext cx="5910600" cy="3540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Clr>
                <a:srgbClr val="000000"/>
              </a:buClr>
              <a:buSzPts val="2300"/>
              <a:buFont typeface="Arial"/>
              <a:buNone/>
            </a:pPr>
            <a:r>
              <a:rPr b="1" i="0" lang="en" sz="2300" u="none" cap="none" strike="noStrike">
                <a:solidFill>
                  <a:srgbClr val="FFFFFF"/>
                </a:solidFill>
                <a:latin typeface="Playfair Display"/>
                <a:ea typeface="Playfair Display"/>
                <a:cs typeface="Playfair Display"/>
                <a:sym typeface="Playfair Display"/>
              </a:rPr>
              <a:t>Raoul Wallenberg’s Background</a:t>
            </a:r>
            <a:endParaRPr b="0" i="0" sz="700" u="none" cap="none" strike="noStrike">
              <a:solidFill>
                <a:srgbClr val="000000"/>
              </a:solidFill>
              <a:latin typeface="Arial"/>
              <a:ea typeface="Arial"/>
              <a:cs typeface="Arial"/>
              <a:sym typeface="Arial"/>
            </a:endParaRPr>
          </a:p>
        </p:txBody>
      </p:sp>
      <p:sp>
        <p:nvSpPr>
          <p:cNvPr id="78" name="Google Shape;78;p15"/>
          <p:cNvSpPr/>
          <p:nvPr/>
        </p:nvSpPr>
        <p:spPr>
          <a:xfrm>
            <a:off x="5431638" y="2475000"/>
            <a:ext cx="2116231" cy="2448231"/>
          </a:xfrm>
          <a:custGeom>
            <a:rect b="b" l="l" r="r" t="t"/>
            <a:pathLst>
              <a:path extrusionOk="0" h="7710963" w="5919527">
                <a:moveTo>
                  <a:pt x="0" y="0"/>
                </a:moveTo>
                <a:lnTo>
                  <a:pt x="5919527" y="0"/>
                </a:lnTo>
                <a:lnTo>
                  <a:pt x="5919527" y="7710963"/>
                </a:lnTo>
                <a:lnTo>
                  <a:pt x="0" y="7710963"/>
                </a:lnTo>
                <a:lnTo>
                  <a:pt x="0" y="0"/>
                </a:lnTo>
                <a:close/>
              </a:path>
            </a:pathLst>
          </a:custGeom>
          <a:blipFill rotWithShape="1">
            <a:blip r:embed="rId3">
              <a:alphaModFix/>
            </a:blip>
            <a:stretch>
              <a:fillRect b="-1349" l="-70026" r="-68085" t="-1369"/>
            </a:stretch>
          </a:blipFill>
          <a:ln>
            <a:noFill/>
          </a:ln>
        </p:spPr>
      </p:sp>
      <p:sp>
        <p:nvSpPr>
          <p:cNvPr id="79" name="Google Shape;79;p15"/>
          <p:cNvSpPr/>
          <p:nvPr/>
        </p:nvSpPr>
        <p:spPr>
          <a:xfrm>
            <a:off x="7265544" y="1748400"/>
            <a:ext cx="1691592" cy="2139792"/>
          </a:xfrm>
          <a:custGeom>
            <a:rect b="b" l="l" r="r" t="t"/>
            <a:pathLst>
              <a:path extrusionOk="0" h="7710963" w="5783222">
                <a:moveTo>
                  <a:pt x="0" y="0"/>
                </a:moveTo>
                <a:lnTo>
                  <a:pt x="5783222" y="0"/>
                </a:lnTo>
                <a:lnTo>
                  <a:pt x="5783222" y="7710962"/>
                </a:lnTo>
                <a:lnTo>
                  <a:pt x="0" y="7710962"/>
                </a:lnTo>
                <a:lnTo>
                  <a:pt x="0" y="0"/>
                </a:lnTo>
                <a:close/>
              </a:path>
            </a:pathLst>
          </a:custGeom>
          <a:blipFill rotWithShape="1">
            <a:blip r:embed="rId4">
              <a:alphaModFix/>
            </a:blip>
            <a:stretch>
              <a:fillRect b="0" l="0" r="0" t="0"/>
            </a:stretch>
          </a:blipFill>
          <a:ln>
            <a:noFill/>
          </a:ln>
        </p:spPr>
      </p:sp>
      <p:sp>
        <p:nvSpPr>
          <p:cNvPr id="80" name="Google Shape;80;p15"/>
          <p:cNvSpPr/>
          <p:nvPr/>
        </p:nvSpPr>
        <p:spPr>
          <a:xfrm>
            <a:off x="5279425" y="181450"/>
            <a:ext cx="2117141" cy="2016269"/>
          </a:xfrm>
          <a:custGeom>
            <a:rect b="b" l="l" r="r" t="t"/>
            <a:pathLst>
              <a:path extrusionOk="0" h="6777376" w="6941447">
                <a:moveTo>
                  <a:pt x="0" y="0"/>
                </a:moveTo>
                <a:lnTo>
                  <a:pt x="6941446" y="0"/>
                </a:lnTo>
                <a:lnTo>
                  <a:pt x="6941446" y="6777376"/>
                </a:lnTo>
                <a:lnTo>
                  <a:pt x="0" y="6777376"/>
                </a:lnTo>
                <a:lnTo>
                  <a:pt x="0" y="0"/>
                </a:lnTo>
                <a:close/>
              </a:path>
            </a:pathLst>
          </a:custGeom>
          <a:blipFill rotWithShape="1">
            <a:blip r:embed="rId5">
              <a:alphaModFix/>
            </a:blip>
            <a:stretch>
              <a:fillRect b="0" l="0" r="0" t="0"/>
            </a:stretch>
          </a:blipFill>
          <a:ln>
            <a:noFill/>
          </a:ln>
        </p:spPr>
      </p:sp>
      <p:sp>
        <p:nvSpPr>
          <p:cNvPr id="81" name="Google Shape;81;p15"/>
          <p:cNvSpPr txBox="1"/>
          <p:nvPr/>
        </p:nvSpPr>
        <p:spPr>
          <a:xfrm>
            <a:off x="8889313" y="4804950"/>
            <a:ext cx="225000" cy="338700"/>
          </a:xfrm>
          <a:prstGeom prst="rect">
            <a:avLst/>
          </a:prstGeom>
          <a:noFill/>
          <a:ln>
            <a:noFill/>
          </a:ln>
        </p:spPr>
        <p:txBody>
          <a:bodyPr anchorCtr="0" anchor="t" bIns="45725" lIns="45725" spcFirstLastPara="1" rIns="45725" wrap="square" tIns="4572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chemeClr val="dk2"/>
                </a:solidFill>
                <a:latin typeface="Calibri"/>
                <a:ea typeface="Calibri"/>
                <a:cs typeface="Calibri"/>
                <a:sym typeface="Calibri"/>
              </a:rPr>
              <a:t>5</a:t>
            </a:r>
            <a:endParaRPr b="0" i="0" sz="1600" u="none" cap="none" strike="noStrike">
              <a:solidFill>
                <a:schemeClr val="dk2"/>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6"/>
          <p:cNvSpPr/>
          <p:nvPr/>
        </p:nvSpPr>
        <p:spPr>
          <a:xfrm>
            <a:off x="0" y="-14287"/>
            <a:ext cx="9144000" cy="5157900"/>
          </a:xfrm>
          <a:prstGeom prst="rect">
            <a:avLst/>
          </a:prstGeom>
          <a:solidFill>
            <a:srgbClr val="004AAD"/>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87" name="Google Shape;87;p16"/>
          <p:cNvSpPr txBox="1"/>
          <p:nvPr/>
        </p:nvSpPr>
        <p:spPr>
          <a:xfrm>
            <a:off x="376350" y="237288"/>
            <a:ext cx="7244700" cy="3387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2200"/>
              <a:buFont typeface="Arial"/>
              <a:buNone/>
            </a:pPr>
            <a:r>
              <a:rPr b="0" i="0" lang="en" sz="2200" u="none" cap="none" strike="noStrike">
                <a:solidFill>
                  <a:srgbClr val="FFFFFF"/>
                </a:solidFill>
                <a:latin typeface="Playfair Display"/>
                <a:ea typeface="Playfair Display"/>
                <a:cs typeface="Playfair Display"/>
                <a:sym typeface="Playfair Display"/>
              </a:rPr>
              <a:t>Watch: The Story of Raoul Wallenberg (At a Glance)</a:t>
            </a:r>
            <a:endParaRPr b="1" i="0" sz="2300" u="none" cap="none" strike="noStrike">
              <a:solidFill>
                <a:srgbClr val="FFFFFF"/>
              </a:solidFill>
              <a:latin typeface="Playfair Display"/>
              <a:ea typeface="Playfair Display"/>
              <a:cs typeface="Playfair Display"/>
              <a:sym typeface="Playfair Display"/>
            </a:endParaRPr>
          </a:p>
        </p:txBody>
      </p:sp>
      <p:pic>
        <p:nvPicPr>
          <p:cNvPr descr="Video outlining the story of Righteous Among the Nations Raoul Wallenberg, of Sweden. Wallenberg acted to rescue Jews of Budapest, Hungary, during the Second World War, likely saving over one hundred" id="88" name="Google Shape;88;p16" title="The Story of Raoul Wallenberg | Righteous Among the Nations | Yad Vashem">
            <a:hlinkClick r:id="rId3"/>
          </p:cNvPr>
          <p:cNvPicPr preferRelativeResize="0"/>
          <p:nvPr/>
        </p:nvPicPr>
        <p:blipFill rotWithShape="1">
          <a:blip r:embed="rId4">
            <a:alphaModFix/>
          </a:blip>
          <a:srcRect b="0" l="0" r="0" t="0"/>
          <a:stretch/>
        </p:blipFill>
        <p:spPr>
          <a:xfrm>
            <a:off x="777800" y="646250"/>
            <a:ext cx="7614875" cy="4283350"/>
          </a:xfrm>
          <a:prstGeom prst="rect">
            <a:avLst/>
          </a:prstGeom>
          <a:noFill/>
          <a:ln>
            <a:noFill/>
          </a:ln>
        </p:spPr>
      </p:pic>
      <p:sp>
        <p:nvSpPr>
          <p:cNvPr id="89" name="Google Shape;89;p16"/>
          <p:cNvSpPr txBox="1"/>
          <p:nvPr/>
        </p:nvSpPr>
        <p:spPr>
          <a:xfrm>
            <a:off x="8780050" y="4804950"/>
            <a:ext cx="334200" cy="338700"/>
          </a:xfrm>
          <a:prstGeom prst="rect">
            <a:avLst/>
          </a:prstGeom>
          <a:noFill/>
          <a:ln>
            <a:noFill/>
          </a:ln>
        </p:spPr>
        <p:txBody>
          <a:bodyPr anchorCtr="0" anchor="t" bIns="45725" lIns="45725" spcFirstLastPara="1" rIns="45725" wrap="square" tIns="4572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chemeClr val="lt1"/>
                </a:solidFill>
                <a:latin typeface="Calibri"/>
                <a:ea typeface="Calibri"/>
                <a:cs typeface="Calibri"/>
                <a:sym typeface="Calibri"/>
              </a:rPr>
              <a:t>10</a:t>
            </a:r>
            <a:endParaRPr b="0" i="0" sz="1600" u="none" cap="none" strike="noStrike">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
                                        </p:tgtEl>
                                        <p:attrNameLst>
                                          <p:attrName>style.visibility</p:attrName>
                                        </p:attrNameLst>
                                      </p:cBhvr>
                                      <p:to>
                                        <p:strVal val="visible"/>
                                      </p:to>
                                    </p:set>
                                    <p:animEffect filter="fade" transition="in">
                                      <p:cBhvr>
                                        <p:cTn dur="1000"/>
                                        <p:tgtEl>
                                          <p:spTgt spid="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7"/>
          <p:cNvSpPr/>
          <p:nvPr/>
        </p:nvSpPr>
        <p:spPr>
          <a:xfrm>
            <a:off x="0" y="-7144"/>
            <a:ext cx="6748500" cy="5157900"/>
          </a:xfrm>
          <a:prstGeom prst="rect">
            <a:avLst/>
          </a:prstGeom>
          <a:solidFill>
            <a:srgbClr val="004AAD"/>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95" name="Google Shape;95;p17"/>
          <p:cNvSpPr txBox="1"/>
          <p:nvPr/>
        </p:nvSpPr>
        <p:spPr>
          <a:xfrm>
            <a:off x="331512" y="251759"/>
            <a:ext cx="6417000" cy="3540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Clr>
                <a:srgbClr val="000000"/>
              </a:buClr>
              <a:buSzPts val="2300"/>
              <a:buFont typeface="Arial"/>
              <a:buNone/>
            </a:pPr>
            <a:r>
              <a:rPr b="1" i="0" lang="en" sz="2300" u="none" cap="none" strike="noStrike">
                <a:solidFill>
                  <a:srgbClr val="FFFFFF"/>
                </a:solidFill>
                <a:latin typeface="Playfair Display"/>
                <a:ea typeface="Playfair Display"/>
                <a:cs typeface="Playfair Display"/>
                <a:sym typeface="Playfair Display"/>
              </a:rPr>
              <a:t>Raoul Wallenberg’s Recruitment</a:t>
            </a:r>
            <a:endParaRPr b="0" i="0" sz="700" u="none" cap="none" strike="noStrike">
              <a:solidFill>
                <a:srgbClr val="000000"/>
              </a:solidFill>
              <a:latin typeface="Arial"/>
              <a:ea typeface="Arial"/>
              <a:cs typeface="Arial"/>
              <a:sym typeface="Arial"/>
            </a:endParaRPr>
          </a:p>
        </p:txBody>
      </p:sp>
      <p:sp>
        <p:nvSpPr>
          <p:cNvPr id="96" name="Google Shape;96;p17"/>
          <p:cNvSpPr txBox="1"/>
          <p:nvPr/>
        </p:nvSpPr>
        <p:spPr>
          <a:xfrm>
            <a:off x="331501" y="827975"/>
            <a:ext cx="4974600" cy="3494400"/>
          </a:xfrm>
          <a:prstGeom prst="rect">
            <a:avLst/>
          </a:prstGeom>
          <a:noFill/>
          <a:ln>
            <a:noFill/>
          </a:ln>
        </p:spPr>
        <p:txBody>
          <a:bodyPr anchorCtr="0" anchor="t" bIns="0" lIns="0" spcFirstLastPara="1" rIns="0" wrap="square" tIns="0">
            <a:spAutoFit/>
          </a:bodyPr>
          <a:lstStyle/>
          <a:p>
            <a:pPr indent="0" lvl="0" marL="0" marR="0" rtl="0" algn="l">
              <a:lnSpc>
                <a:spcPct val="150016"/>
              </a:lnSpc>
              <a:spcBef>
                <a:spcPts val="0"/>
              </a:spcBef>
              <a:spcAft>
                <a:spcPts val="0"/>
              </a:spcAft>
              <a:buClr>
                <a:srgbClr val="000000"/>
              </a:buClr>
              <a:buSzPts val="1500"/>
              <a:buFont typeface="Arial"/>
              <a:buNone/>
            </a:pPr>
            <a:r>
              <a:rPr b="0" i="0" lang="en" sz="1500" u="none" cap="none" strike="noStrike">
                <a:solidFill>
                  <a:schemeClr val="lt1"/>
                </a:solidFill>
                <a:latin typeface="Raleway"/>
                <a:ea typeface="Raleway"/>
                <a:cs typeface="Raleway"/>
                <a:sym typeface="Raleway"/>
              </a:rPr>
              <a:t>March 1944: Nazi Germany invades Hungary, and</a:t>
            </a:r>
            <a:endParaRPr b="0" i="0" sz="700" u="none" cap="none" strike="noStrike">
              <a:solidFill>
                <a:schemeClr val="dk1"/>
              </a:solidFill>
              <a:latin typeface="Arial"/>
              <a:ea typeface="Arial"/>
              <a:cs typeface="Arial"/>
              <a:sym typeface="Arial"/>
            </a:endParaRPr>
          </a:p>
          <a:p>
            <a:pPr indent="0" lvl="0" marL="0" marR="0" rtl="0" algn="l">
              <a:lnSpc>
                <a:spcPct val="150016"/>
              </a:lnSpc>
              <a:spcBef>
                <a:spcPts val="0"/>
              </a:spcBef>
              <a:spcAft>
                <a:spcPts val="0"/>
              </a:spcAft>
              <a:buClr>
                <a:srgbClr val="000000"/>
              </a:buClr>
              <a:buSzPts val="1500"/>
              <a:buFont typeface="Arial"/>
              <a:buNone/>
            </a:pPr>
            <a:r>
              <a:rPr b="0" i="0" lang="en" sz="1500" u="none" cap="none" strike="noStrike">
                <a:solidFill>
                  <a:schemeClr val="lt1"/>
                </a:solidFill>
                <a:latin typeface="Raleway"/>
                <a:ea typeface="Raleway"/>
                <a:cs typeface="Raleway"/>
                <a:sym typeface="Raleway"/>
              </a:rPr>
              <a:t>437,000 Jews are deported to Auschwitz.</a:t>
            </a:r>
            <a:endParaRPr b="0" i="0" sz="1500" u="none" cap="none" strike="noStrike">
              <a:solidFill>
                <a:schemeClr val="lt1"/>
              </a:solidFill>
              <a:latin typeface="Raleway"/>
              <a:ea typeface="Raleway"/>
              <a:cs typeface="Raleway"/>
              <a:sym typeface="Raleway"/>
            </a:endParaRPr>
          </a:p>
          <a:p>
            <a:pPr indent="0" lvl="0" marL="0" marR="0" rtl="0" algn="l">
              <a:lnSpc>
                <a:spcPct val="150016"/>
              </a:lnSpc>
              <a:spcBef>
                <a:spcPts val="0"/>
              </a:spcBef>
              <a:spcAft>
                <a:spcPts val="0"/>
              </a:spcAft>
              <a:buClr>
                <a:srgbClr val="000000"/>
              </a:buClr>
              <a:buSzPts val="1400"/>
              <a:buFont typeface="Arial"/>
              <a:buNone/>
            </a:pPr>
            <a:r>
              <a:t/>
            </a:r>
            <a:endParaRPr b="0" i="0" sz="1400" u="none" cap="none" strike="noStrike">
              <a:solidFill>
                <a:srgbClr val="FFFFFF"/>
              </a:solidFill>
              <a:latin typeface="Raleway"/>
              <a:ea typeface="Raleway"/>
              <a:cs typeface="Raleway"/>
              <a:sym typeface="Raleway"/>
            </a:endParaRPr>
          </a:p>
          <a:p>
            <a:pPr indent="0" lvl="0" marL="0" marR="0" rtl="0" algn="l">
              <a:lnSpc>
                <a:spcPct val="150016"/>
              </a:lnSpc>
              <a:spcBef>
                <a:spcPts val="0"/>
              </a:spcBef>
              <a:spcAft>
                <a:spcPts val="0"/>
              </a:spcAft>
              <a:buClr>
                <a:srgbClr val="000000"/>
              </a:buClr>
              <a:buSzPts val="1400"/>
              <a:buFont typeface="Arial"/>
              <a:buNone/>
            </a:pPr>
            <a:r>
              <a:rPr b="0" i="0" lang="en" sz="1400" u="none" cap="none" strike="noStrike">
                <a:solidFill>
                  <a:srgbClr val="FFFFFF"/>
                </a:solidFill>
                <a:latin typeface="Raleway"/>
                <a:ea typeface="Raleway"/>
                <a:cs typeface="Raleway"/>
                <a:sym typeface="Raleway"/>
              </a:rPr>
              <a:t>US War Refugee Board recruits Wallenberg for a special rescue mission to Budapest. He speaks multiple languages, is familiar with the city, and has a deep understanding of the plight of the Jewish refugee.</a:t>
            </a:r>
            <a:endParaRPr b="0" i="0" sz="1400" u="none" cap="none" strike="noStrike">
              <a:solidFill>
                <a:srgbClr val="FFFFFF"/>
              </a:solidFill>
              <a:latin typeface="Raleway"/>
              <a:ea typeface="Raleway"/>
              <a:cs typeface="Raleway"/>
              <a:sym typeface="Raleway"/>
            </a:endParaRPr>
          </a:p>
          <a:p>
            <a:pPr indent="0" lvl="0" marL="0" marR="0" rtl="0" algn="l">
              <a:lnSpc>
                <a:spcPct val="150016"/>
              </a:lnSpc>
              <a:spcBef>
                <a:spcPts val="0"/>
              </a:spcBef>
              <a:spcAft>
                <a:spcPts val="0"/>
              </a:spcAft>
              <a:buClr>
                <a:srgbClr val="000000"/>
              </a:buClr>
              <a:buSzPts val="1400"/>
              <a:buFont typeface="Arial"/>
              <a:buNone/>
            </a:pPr>
            <a:r>
              <a:t/>
            </a:r>
            <a:endParaRPr b="0" i="0" sz="1400" u="none" cap="none" strike="noStrike">
              <a:solidFill>
                <a:srgbClr val="FFFFFF"/>
              </a:solidFill>
              <a:latin typeface="Raleway"/>
              <a:ea typeface="Raleway"/>
              <a:cs typeface="Raleway"/>
              <a:sym typeface="Raleway"/>
            </a:endParaRPr>
          </a:p>
          <a:p>
            <a:pPr indent="0" lvl="0" marL="0" marR="0" rtl="0" algn="l">
              <a:lnSpc>
                <a:spcPct val="150016"/>
              </a:lnSpc>
              <a:spcBef>
                <a:spcPts val="0"/>
              </a:spcBef>
              <a:spcAft>
                <a:spcPts val="0"/>
              </a:spcAft>
              <a:buClr>
                <a:schemeClr val="dk1"/>
              </a:buClr>
              <a:buSzPts val="1400"/>
              <a:buFont typeface="Arial"/>
              <a:buNone/>
            </a:pPr>
            <a:r>
              <a:rPr b="0" i="0" lang="en" sz="1400" u="none" cap="none" strike="noStrike">
                <a:solidFill>
                  <a:schemeClr val="lt1"/>
                </a:solidFill>
                <a:latin typeface="Raleway"/>
                <a:ea typeface="Raleway"/>
                <a:cs typeface="Raleway"/>
                <a:sym typeface="Raleway"/>
              </a:rPr>
              <a:t>Wallenberg arrives in Budapest on July 9, 1944, and deportations come to a halt.</a:t>
            </a:r>
            <a:endParaRPr b="0" i="0" sz="1400" u="none" cap="none" strike="noStrike">
              <a:solidFill>
                <a:schemeClr val="lt1"/>
              </a:solidFill>
              <a:latin typeface="Raleway"/>
              <a:ea typeface="Raleway"/>
              <a:cs typeface="Raleway"/>
              <a:sym typeface="Raleway"/>
            </a:endParaRPr>
          </a:p>
          <a:p>
            <a:pPr indent="0" lvl="0" marL="0" marR="0" rtl="0" algn="l">
              <a:lnSpc>
                <a:spcPct val="150016"/>
              </a:lnSpc>
              <a:spcBef>
                <a:spcPts val="0"/>
              </a:spcBef>
              <a:spcAft>
                <a:spcPts val="0"/>
              </a:spcAft>
              <a:buClr>
                <a:srgbClr val="000000"/>
              </a:buClr>
              <a:buSzPts val="1400"/>
              <a:buFont typeface="Arial"/>
              <a:buNone/>
            </a:pPr>
            <a:r>
              <a:t/>
            </a:r>
            <a:endParaRPr b="0" i="0" sz="1400" u="none" cap="none" strike="noStrike">
              <a:solidFill>
                <a:srgbClr val="FFFFFF"/>
              </a:solidFill>
              <a:latin typeface="Raleway"/>
              <a:ea typeface="Raleway"/>
              <a:cs typeface="Raleway"/>
              <a:sym typeface="Raleway"/>
            </a:endParaRPr>
          </a:p>
        </p:txBody>
      </p:sp>
      <p:sp>
        <p:nvSpPr>
          <p:cNvPr id="97" name="Google Shape;97;p17"/>
          <p:cNvSpPr/>
          <p:nvPr/>
        </p:nvSpPr>
        <p:spPr>
          <a:xfrm>
            <a:off x="8739988" y="1148638"/>
            <a:ext cx="45600" cy="2331000"/>
          </a:xfrm>
          <a:prstGeom prst="rect">
            <a:avLst/>
          </a:prstGeom>
          <a:solidFill>
            <a:srgbClr val="004AAD"/>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98" name="Google Shape;98;p17"/>
          <p:cNvSpPr txBox="1"/>
          <p:nvPr/>
        </p:nvSpPr>
        <p:spPr>
          <a:xfrm>
            <a:off x="8813113" y="4804950"/>
            <a:ext cx="301200" cy="338700"/>
          </a:xfrm>
          <a:prstGeom prst="rect">
            <a:avLst/>
          </a:prstGeom>
          <a:noFill/>
          <a:ln>
            <a:noFill/>
          </a:ln>
        </p:spPr>
        <p:txBody>
          <a:bodyPr anchorCtr="0" anchor="t" bIns="45725" lIns="45725" spcFirstLastPara="1" rIns="45725" wrap="square" tIns="4572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chemeClr val="dk2"/>
                </a:solidFill>
                <a:latin typeface="Calibri"/>
                <a:ea typeface="Calibri"/>
                <a:cs typeface="Calibri"/>
                <a:sym typeface="Calibri"/>
              </a:rPr>
              <a:t>11</a:t>
            </a:r>
            <a:endParaRPr b="0" i="0" sz="1600" u="none" cap="none" strike="noStrike">
              <a:solidFill>
                <a:schemeClr val="dk2"/>
              </a:solidFill>
              <a:latin typeface="Calibri"/>
              <a:ea typeface="Calibri"/>
              <a:cs typeface="Calibri"/>
              <a:sym typeface="Calibri"/>
            </a:endParaRPr>
          </a:p>
        </p:txBody>
      </p:sp>
      <p:sp>
        <p:nvSpPr>
          <p:cNvPr id="99" name="Google Shape;99;p17"/>
          <p:cNvSpPr/>
          <p:nvPr/>
        </p:nvSpPr>
        <p:spPr>
          <a:xfrm>
            <a:off x="5306102" y="827975"/>
            <a:ext cx="3740976" cy="2942732"/>
          </a:xfrm>
          <a:custGeom>
            <a:rect b="b" l="l" r="r" t="t"/>
            <a:pathLst>
              <a:path extrusionOk="0" h="6195226" w="9014401">
                <a:moveTo>
                  <a:pt x="0" y="0"/>
                </a:moveTo>
                <a:lnTo>
                  <a:pt x="9014401" y="0"/>
                </a:lnTo>
                <a:lnTo>
                  <a:pt x="9014401" y="6195226"/>
                </a:lnTo>
                <a:lnTo>
                  <a:pt x="0" y="6195226"/>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8"/>
          <p:cNvSpPr/>
          <p:nvPr/>
        </p:nvSpPr>
        <p:spPr>
          <a:xfrm>
            <a:off x="0" y="-7144"/>
            <a:ext cx="6748500" cy="5157900"/>
          </a:xfrm>
          <a:prstGeom prst="rect">
            <a:avLst/>
          </a:prstGeom>
          <a:solidFill>
            <a:srgbClr val="004AAD"/>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05" name="Google Shape;105;p18"/>
          <p:cNvSpPr txBox="1"/>
          <p:nvPr/>
        </p:nvSpPr>
        <p:spPr>
          <a:xfrm>
            <a:off x="562588" y="2367450"/>
            <a:ext cx="4629600" cy="923700"/>
          </a:xfrm>
          <a:prstGeom prst="rect">
            <a:avLst/>
          </a:prstGeom>
          <a:noFill/>
          <a:ln>
            <a:noFill/>
          </a:ln>
        </p:spPr>
        <p:txBody>
          <a:bodyPr anchorCtr="0" anchor="t" bIns="0" lIns="0" spcFirstLastPara="1" rIns="0" wrap="square" tIns="0">
            <a:spAutoFit/>
          </a:bodyPr>
          <a:lstStyle/>
          <a:p>
            <a:pPr indent="0" lvl="0" marL="0" marR="0" rtl="0" algn="l">
              <a:lnSpc>
                <a:spcPct val="150014"/>
              </a:lnSpc>
              <a:spcBef>
                <a:spcPts val="0"/>
              </a:spcBef>
              <a:spcAft>
                <a:spcPts val="0"/>
              </a:spcAft>
              <a:buClr>
                <a:srgbClr val="000000"/>
              </a:buClr>
              <a:buSzPts val="1500"/>
              <a:buFont typeface="Arial"/>
              <a:buNone/>
            </a:pPr>
            <a:r>
              <a:rPr b="0" i="0" lang="en" sz="1500" u="none" cap="none" strike="noStrike">
                <a:solidFill>
                  <a:srgbClr val="FFFFFF"/>
                </a:solidFill>
                <a:latin typeface="Raleway"/>
                <a:ea typeface="Raleway"/>
                <a:cs typeface="Raleway"/>
                <a:sym typeface="Raleway"/>
              </a:rPr>
              <a:t>He is to distribute hundreds of Schutz-Passes, or temporary Swedish protective passes, to Hungarian Jews with ties to Sweden—so that they may escape.</a:t>
            </a:r>
            <a:endParaRPr b="0" i="0" sz="1500" u="none" cap="none" strike="noStrike">
              <a:solidFill>
                <a:srgbClr val="000000"/>
              </a:solidFill>
              <a:latin typeface="Arial"/>
              <a:ea typeface="Arial"/>
              <a:cs typeface="Arial"/>
              <a:sym typeface="Arial"/>
            </a:endParaRPr>
          </a:p>
        </p:txBody>
      </p:sp>
      <p:sp>
        <p:nvSpPr>
          <p:cNvPr id="106" name="Google Shape;106;p18"/>
          <p:cNvSpPr txBox="1"/>
          <p:nvPr/>
        </p:nvSpPr>
        <p:spPr>
          <a:xfrm>
            <a:off x="562587" y="289409"/>
            <a:ext cx="6035700" cy="3540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Clr>
                <a:srgbClr val="000000"/>
              </a:buClr>
              <a:buSzPts val="2300"/>
              <a:buFont typeface="Arial"/>
              <a:buNone/>
            </a:pPr>
            <a:r>
              <a:rPr b="1" i="0" lang="en" sz="2300" u="none" cap="none" strike="noStrike">
                <a:solidFill>
                  <a:srgbClr val="FFFFFF"/>
                </a:solidFill>
                <a:latin typeface="Playfair Display"/>
                <a:ea typeface="Playfair Display"/>
                <a:cs typeface="Playfair Display"/>
                <a:sym typeface="Playfair Display"/>
              </a:rPr>
              <a:t>Raoul Wallenberg’s Arrival in Hungary</a:t>
            </a:r>
            <a:endParaRPr b="0" i="0" sz="700" u="none" cap="none" strike="noStrike">
              <a:solidFill>
                <a:srgbClr val="000000"/>
              </a:solidFill>
              <a:latin typeface="Arial"/>
              <a:ea typeface="Arial"/>
              <a:cs typeface="Arial"/>
              <a:sym typeface="Arial"/>
            </a:endParaRPr>
          </a:p>
        </p:txBody>
      </p:sp>
      <p:sp>
        <p:nvSpPr>
          <p:cNvPr id="107" name="Google Shape;107;p18"/>
          <p:cNvSpPr txBox="1"/>
          <p:nvPr/>
        </p:nvSpPr>
        <p:spPr>
          <a:xfrm>
            <a:off x="562588" y="1280863"/>
            <a:ext cx="4815600" cy="577200"/>
          </a:xfrm>
          <a:prstGeom prst="rect">
            <a:avLst/>
          </a:prstGeom>
          <a:noFill/>
          <a:ln>
            <a:noFill/>
          </a:ln>
        </p:spPr>
        <p:txBody>
          <a:bodyPr anchorCtr="0" anchor="t" bIns="0" lIns="0" spcFirstLastPara="1" rIns="0" wrap="square" tIns="0">
            <a:spAutoFit/>
          </a:bodyPr>
          <a:lstStyle/>
          <a:p>
            <a:pPr indent="0" lvl="0" marL="0" marR="0" rtl="0" algn="l">
              <a:lnSpc>
                <a:spcPct val="150014"/>
              </a:lnSpc>
              <a:spcBef>
                <a:spcPts val="0"/>
              </a:spcBef>
              <a:spcAft>
                <a:spcPts val="0"/>
              </a:spcAft>
              <a:buClr>
                <a:srgbClr val="000000"/>
              </a:buClr>
              <a:buSzPts val="1500"/>
              <a:buFont typeface="Arial"/>
              <a:buNone/>
            </a:pPr>
            <a:r>
              <a:rPr b="0" i="0" lang="en" sz="1500" u="none" cap="none" strike="noStrike">
                <a:solidFill>
                  <a:srgbClr val="FFFFFF"/>
                </a:solidFill>
                <a:latin typeface="Raleway"/>
                <a:ea typeface="Raleway"/>
                <a:cs typeface="Raleway"/>
                <a:sym typeface="Raleway"/>
              </a:rPr>
              <a:t>As a Swedish diplomat, Wallenberg’s task is to help rescue Budapest’s remaining 200,000 Jews.</a:t>
            </a:r>
            <a:endParaRPr b="0" i="0" sz="1500" u="none" cap="none" strike="noStrike">
              <a:solidFill>
                <a:srgbClr val="000000"/>
              </a:solidFill>
              <a:latin typeface="Arial"/>
              <a:ea typeface="Arial"/>
              <a:cs typeface="Arial"/>
              <a:sym typeface="Arial"/>
            </a:endParaRPr>
          </a:p>
        </p:txBody>
      </p:sp>
      <p:sp>
        <p:nvSpPr>
          <p:cNvPr id="108" name="Google Shape;108;p18"/>
          <p:cNvSpPr/>
          <p:nvPr/>
        </p:nvSpPr>
        <p:spPr>
          <a:xfrm>
            <a:off x="8545500" y="738925"/>
            <a:ext cx="44700" cy="4009500"/>
          </a:xfrm>
          <a:prstGeom prst="rect">
            <a:avLst/>
          </a:prstGeom>
          <a:solidFill>
            <a:srgbClr val="004AAD"/>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09" name="Google Shape;109;p18"/>
          <p:cNvSpPr txBox="1"/>
          <p:nvPr/>
        </p:nvSpPr>
        <p:spPr>
          <a:xfrm>
            <a:off x="8808525" y="4804950"/>
            <a:ext cx="343800" cy="338700"/>
          </a:xfrm>
          <a:prstGeom prst="rect">
            <a:avLst/>
          </a:prstGeom>
          <a:noFill/>
          <a:ln>
            <a:noFill/>
          </a:ln>
        </p:spPr>
        <p:txBody>
          <a:bodyPr anchorCtr="0" anchor="t" bIns="45725" lIns="45725" spcFirstLastPara="1" rIns="45725" wrap="square" tIns="4572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004AAD"/>
                </a:solidFill>
                <a:latin typeface="Calibri"/>
                <a:ea typeface="Calibri"/>
                <a:cs typeface="Calibri"/>
                <a:sym typeface="Calibri"/>
              </a:rPr>
              <a:t>12</a:t>
            </a:r>
            <a:endParaRPr b="0" i="0" sz="1600" u="none" cap="none" strike="noStrike">
              <a:solidFill>
                <a:srgbClr val="004AAD"/>
              </a:solidFill>
              <a:latin typeface="Calibri"/>
              <a:ea typeface="Calibri"/>
              <a:cs typeface="Calibri"/>
              <a:sym typeface="Calibri"/>
            </a:endParaRPr>
          </a:p>
        </p:txBody>
      </p:sp>
      <p:pic>
        <p:nvPicPr>
          <p:cNvPr id="110" name="Google Shape;110;p18"/>
          <p:cNvPicPr preferRelativeResize="0"/>
          <p:nvPr/>
        </p:nvPicPr>
        <p:blipFill rotWithShape="1">
          <a:blip r:embed="rId3">
            <a:alphaModFix/>
          </a:blip>
          <a:srcRect b="0" l="0" r="0" t="0"/>
          <a:stretch/>
        </p:blipFill>
        <p:spPr>
          <a:xfrm>
            <a:off x="5950849" y="691663"/>
            <a:ext cx="2564139" cy="41119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19"/>
          <p:cNvSpPr/>
          <p:nvPr/>
        </p:nvSpPr>
        <p:spPr>
          <a:xfrm>
            <a:off x="0" y="-7137"/>
            <a:ext cx="6748500" cy="5157900"/>
          </a:xfrm>
          <a:prstGeom prst="rect">
            <a:avLst/>
          </a:prstGeom>
          <a:solidFill>
            <a:srgbClr val="004AAD"/>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16" name="Google Shape;116;p19"/>
          <p:cNvSpPr/>
          <p:nvPr/>
        </p:nvSpPr>
        <p:spPr>
          <a:xfrm>
            <a:off x="5151458" y="1353495"/>
            <a:ext cx="3381717" cy="1932409"/>
          </a:xfrm>
          <a:custGeom>
            <a:rect b="b" l="l" r="r" t="t"/>
            <a:pathLst>
              <a:path extrusionOk="0" h="3864819" w="6763434">
                <a:moveTo>
                  <a:pt x="0" y="0"/>
                </a:moveTo>
                <a:lnTo>
                  <a:pt x="6763433" y="0"/>
                </a:lnTo>
                <a:lnTo>
                  <a:pt x="6763433" y="3864820"/>
                </a:lnTo>
                <a:lnTo>
                  <a:pt x="0" y="3864820"/>
                </a:lnTo>
                <a:lnTo>
                  <a:pt x="0" y="0"/>
                </a:lnTo>
                <a:close/>
              </a:path>
            </a:pathLst>
          </a:custGeom>
          <a:blipFill rotWithShape="1">
            <a:blip r:embed="rId3">
              <a:alphaModFix/>
            </a:blip>
            <a:stretch>
              <a:fillRect b="0" l="0" r="0" t="0"/>
            </a:stretch>
          </a:blipFill>
          <a:ln>
            <a:noFill/>
          </a:ln>
        </p:spPr>
      </p:sp>
      <p:sp>
        <p:nvSpPr>
          <p:cNvPr id="117" name="Google Shape;117;p19"/>
          <p:cNvSpPr txBox="1"/>
          <p:nvPr/>
        </p:nvSpPr>
        <p:spPr>
          <a:xfrm>
            <a:off x="238350" y="940875"/>
            <a:ext cx="4913100" cy="2093700"/>
          </a:xfrm>
          <a:prstGeom prst="rect">
            <a:avLst/>
          </a:prstGeom>
          <a:noFill/>
          <a:ln>
            <a:noFill/>
          </a:ln>
        </p:spPr>
        <p:txBody>
          <a:bodyPr anchorCtr="0" anchor="t" bIns="0" lIns="0" spcFirstLastPara="1" rIns="0" wrap="square" tIns="0">
            <a:spAutoFit/>
          </a:bodyPr>
          <a:lstStyle/>
          <a:p>
            <a:pPr indent="0" lvl="0" marL="0" marR="0" rtl="0" algn="l">
              <a:lnSpc>
                <a:spcPct val="150016"/>
              </a:lnSpc>
              <a:spcBef>
                <a:spcPts val="0"/>
              </a:spcBef>
              <a:spcAft>
                <a:spcPts val="0"/>
              </a:spcAft>
              <a:buClr>
                <a:srgbClr val="000000"/>
              </a:buClr>
              <a:buSzPts val="1600"/>
              <a:buFont typeface="Arial"/>
              <a:buNone/>
            </a:pPr>
            <a:r>
              <a:rPr b="0" i="0" lang="en" sz="1600" u="none" cap="none" strike="noStrike">
                <a:solidFill>
                  <a:srgbClr val="FFFFFF"/>
                </a:solidFill>
                <a:latin typeface="Raleway"/>
                <a:ea typeface="Raleway"/>
                <a:cs typeface="Raleway"/>
                <a:sym typeface="Raleway"/>
              </a:rPr>
              <a:t>On October 15th, the </a:t>
            </a:r>
            <a:r>
              <a:rPr b="0" i="0" lang="en" sz="1600" u="none" cap="none" strike="noStrike">
                <a:solidFill>
                  <a:schemeClr val="lt1"/>
                </a:solidFill>
                <a:latin typeface="Raleway"/>
                <a:ea typeface="Raleway"/>
                <a:cs typeface="Raleway"/>
                <a:sym typeface="Raleway"/>
              </a:rPr>
              <a:t>Hungarian government is overthrown by the </a:t>
            </a:r>
            <a:r>
              <a:rPr b="0" i="0" lang="en" sz="1600" u="none" cap="none" strike="noStrike">
                <a:solidFill>
                  <a:srgbClr val="FFFFFF"/>
                </a:solidFill>
                <a:latin typeface="Raleway"/>
                <a:ea typeface="Raleway"/>
                <a:cs typeface="Raleway"/>
                <a:sym typeface="Raleway"/>
              </a:rPr>
              <a:t>antisemitic and fascist Arrow Cross Party, an extension of the Nazi party.</a:t>
            </a:r>
            <a:endParaRPr b="0" i="0" sz="1600" u="none" cap="none" strike="noStrike">
              <a:solidFill>
                <a:srgbClr val="FFFFFF"/>
              </a:solidFill>
              <a:latin typeface="Raleway"/>
              <a:ea typeface="Raleway"/>
              <a:cs typeface="Raleway"/>
              <a:sym typeface="Raleway"/>
            </a:endParaRPr>
          </a:p>
          <a:p>
            <a:pPr indent="0" lvl="0" marL="0" marR="0" rtl="0" algn="l">
              <a:lnSpc>
                <a:spcPct val="150016"/>
              </a:lnSpc>
              <a:spcBef>
                <a:spcPts val="0"/>
              </a:spcBef>
              <a:spcAft>
                <a:spcPts val="0"/>
              </a:spcAft>
              <a:buClr>
                <a:srgbClr val="000000"/>
              </a:buClr>
              <a:buSzPts val="1600"/>
              <a:buFont typeface="Arial"/>
              <a:buNone/>
            </a:pPr>
            <a:r>
              <a:t/>
            </a:r>
            <a:endParaRPr b="0" i="0" sz="1600" u="none" cap="none" strike="noStrike">
              <a:solidFill>
                <a:srgbClr val="FFFFFF"/>
              </a:solidFill>
              <a:latin typeface="Raleway"/>
              <a:ea typeface="Raleway"/>
              <a:cs typeface="Raleway"/>
              <a:sym typeface="Raleway"/>
            </a:endParaRPr>
          </a:p>
          <a:p>
            <a:pPr indent="0" lvl="0" marL="0" marR="0" rtl="0" algn="l">
              <a:lnSpc>
                <a:spcPct val="150016"/>
              </a:lnSpc>
              <a:spcBef>
                <a:spcPts val="0"/>
              </a:spcBef>
              <a:spcAft>
                <a:spcPts val="0"/>
              </a:spcAft>
              <a:buClr>
                <a:schemeClr val="dk1"/>
              </a:buClr>
              <a:buSzPts val="1600"/>
              <a:buFont typeface="Arial"/>
              <a:buNone/>
            </a:pPr>
            <a:r>
              <a:rPr b="0" i="0" lang="en" sz="1600" u="none" cap="none" strike="noStrike">
                <a:solidFill>
                  <a:schemeClr val="lt1"/>
                </a:solidFill>
                <a:latin typeface="Raleway"/>
                <a:ea typeface="Raleway"/>
                <a:cs typeface="Raleway"/>
                <a:sym typeface="Raleway"/>
              </a:rPr>
              <a:t>Both the pogroms of Jews </a:t>
            </a:r>
            <a:r>
              <a:rPr b="1" i="0" lang="en" sz="1600" u="none" cap="none" strike="noStrike">
                <a:solidFill>
                  <a:schemeClr val="lt1"/>
                </a:solidFill>
                <a:latin typeface="Raleway"/>
                <a:ea typeface="Raleway"/>
                <a:cs typeface="Raleway"/>
                <a:sym typeface="Raleway"/>
              </a:rPr>
              <a:t>and</a:t>
            </a:r>
            <a:r>
              <a:rPr b="0" i="0" lang="en" sz="1600" u="none" cap="none" strike="noStrike">
                <a:solidFill>
                  <a:schemeClr val="lt1"/>
                </a:solidFill>
                <a:latin typeface="Raleway"/>
                <a:ea typeface="Raleway"/>
                <a:cs typeface="Raleway"/>
                <a:sym typeface="Raleway"/>
              </a:rPr>
              <a:t> their deportations to killing centres resume.</a:t>
            </a:r>
            <a:endParaRPr b="0" i="0" sz="1600" u="none" cap="none" strike="noStrike">
              <a:solidFill>
                <a:srgbClr val="FFFFFF"/>
              </a:solidFill>
              <a:latin typeface="Raleway"/>
              <a:ea typeface="Raleway"/>
              <a:cs typeface="Raleway"/>
              <a:sym typeface="Raleway"/>
            </a:endParaRPr>
          </a:p>
        </p:txBody>
      </p:sp>
      <p:sp>
        <p:nvSpPr>
          <p:cNvPr id="118" name="Google Shape;118;p19"/>
          <p:cNvSpPr txBox="1"/>
          <p:nvPr/>
        </p:nvSpPr>
        <p:spPr>
          <a:xfrm>
            <a:off x="546761" y="289409"/>
            <a:ext cx="6185700" cy="3540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Clr>
                <a:srgbClr val="000000"/>
              </a:buClr>
              <a:buSzPts val="2300"/>
              <a:buFont typeface="Arial"/>
              <a:buNone/>
            </a:pPr>
            <a:r>
              <a:rPr b="1" i="0" lang="en" sz="2300" u="none" cap="none" strike="noStrike">
                <a:solidFill>
                  <a:srgbClr val="FFFFFF"/>
                </a:solidFill>
                <a:latin typeface="Playfair Display"/>
                <a:ea typeface="Playfair Display"/>
                <a:cs typeface="Playfair Display"/>
                <a:sym typeface="Playfair Display"/>
              </a:rPr>
              <a:t>Overthrow of the Hungarian Government</a:t>
            </a:r>
            <a:endParaRPr b="0" i="0" sz="700" u="none" cap="none" strike="noStrike">
              <a:solidFill>
                <a:srgbClr val="000000"/>
              </a:solidFill>
              <a:latin typeface="Arial"/>
              <a:ea typeface="Arial"/>
              <a:cs typeface="Arial"/>
              <a:sym typeface="Arial"/>
            </a:endParaRPr>
          </a:p>
        </p:txBody>
      </p:sp>
      <p:sp>
        <p:nvSpPr>
          <p:cNvPr id="119" name="Google Shape;119;p19"/>
          <p:cNvSpPr txBox="1"/>
          <p:nvPr/>
        </p:nvSpPr>
        <p:spPr>
          <a:xfrm>
            <a:off x="6819538" y="3357663"/>
            <a:ext cx="1749300" cy="6435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1100"/>
              <a:buFont typeface="Arial"/>
              <a:buNone/>
            </a:pPr>
            <a:r>
              <a:rPr b="0" i="0" lang="en" sz="1100" u="none" cap="none" strike="noStrike">
                <a:solidFill>
                  <a:srgbClr val="004AAD"/>
                </a:solidFill>
                <a:latin typeface="Raleway"/>
                <a:ea typeface="Raleway"/>
                <a:cs typeface="Raleway"/>
                <a:sym typeface="Raleway"/>
              </a:rPr>
              <a:t>Hungarian Jews being deported in cattle cars to killing centre Auschwitz</a:t>
            </a:r>
            <a:endParaRPr b="0" i="0" sz="600" u="none" cap="none" strike="noStrike">
              <a:solidFill>
                <a:srgbClr val="000000"/>
              </a:solidFill>
              <a:latin typeface="Arial"/>
              <a:ea typeface="Arial"/>
              <a:cs typeface="Arial"/>
              <a:sym typeface="Arial"/>
            </a:endParaRPr>
          </a:p>
        </p:txBody>
      </p:sp>
      <p:sp>
        <p:nvSpPr>
          <p:cNvPr id="120" name="Google Shape;120;p19"/>
          <p:cNvSpPr/>
          <p:nvPr/>
        </p:nvSpPr>
        <p:spPr>
          <a:xfrm>
            <a:off x="8568988" y="1353500"/>
            <a:ext cx="47100" cy="1932600"/>
          </a:xfrm>
          <a:prstGeom prst="rect">
            <a:avLst/>
          </a:prstGeom>
          <a:solidFill>
            <a:srgbClr val="004AAD"/>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21" name="Google Shape;121;p19"/>
          <p:cNvSpPr txBox="1"/>
          <p:nvPr/>
        </p:nvSpPr>
        <p:spPr>
          <a:xfrm>
            <a:off x="8808525" y="4804950"/>
            <a:ext cx="343800" cy="338700"/>
          </a:xfrm>
          <a:prstGeom prst="rect">
            <a:avLst/>
          </a:prstGeom>
          <a:noFill/>
          <a:ln>
            <a:noFill/>
          </a:ln>
        </p:spPr>
        <p:txBody>
          <a:bodyPr anchorCtr="0" anchor="t" bIns="45725" lIns="45725" spcFirstLastPara="1" rIns="45725" wrap="square" tIns="4572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004AAD"/>
                </a:solidFill>
                <a:latin typeface="Calibri"/>
                <a:ea typeface="Calibri"/>
                <a:cs typeface="Calibri"/>
                <a:sym typeface="Calibri"/>
              </a:rPr>
              <a:t>13</a:t>
            </a:r>
            <a:endParaRPr b="0" i="0" sz="1600" u="none" cap="none" strike="noStrike">
              <a:solidFill>
                <a:srgbClr val="004AAD"/>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0"/>
          <p:cNvSpPr/>
          <p:nvPr/>
        </p:nvSpPr>
        <p:spPr>
          <a:xfrm>
            <a:off x="0" y="-7137"/>
            <a:ext cx="6698100" cy="5157900"/>
          </a:xfrm>
          <a:prstGeom prst="rect">
            <a:avLst/>
          </a:prstGeom>
          <a:solidFill>
            <a:srgbClr val="004AAD"/>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27" name="Google Shape;127;p20"/>
          <p:cNvSpPr txBox="1"/>
          <p:nvPr/>
        </p:nvSpPr>
        <p:spPr>
          <a:xfrm>
            <a:off x="514350" y="289401"/>
            <a:ext cx="4662000" cy="3540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Clr>
                <a:srgbClr val="000000"/>
              </a:buClr>
              <a:buSzPts val="2300"/>
              <a:buFont typeface="Arial"/>
              <a:buNone/>
            </a:pPr>
            <a:r>
              <a:rPr b="1" i="0" lang="en" sz="2300" u="none" cap="none" strike="noStrike">
                <a:solidFill>
                  <a:srgbClr val="FFFFFF"/>
                </a:solidFill>
                <a:latin typeface="Playfair Display"/>
                <a:ea typeface="Playfair Display"/>
                <a:cs typeface="Playfair Display"/>
                <a:sym typeface="Playfair Display"/>
              </a:rPr>
              <a:t>Fighting Deportations</a:t>
            </a:r>
            <a:endParaRPr b="0" i="0" sz="700" u="none" cap="none" strike="noStrike">
              <a:solidFill>
                <a:srgbClr val="000000"/>
              </a:solidFill>
              <a:latin typeface="Arial"/>
              <a:ea typeface="Arial"/>
              <a:cs typeface="Arial"/>
              <a:sym typeface="Arial"/>
            </a:endParaRPr>
          </a:p>
        </p:txBody>
      </p:sp>
      <p:sp>
        <p:nvSpPr>
          <p:cNvPr id="128" name="Google Shape;128;p20"/>
          <p:cNvSpPr txBox="1"/>
          <p:nvPr/>
        </p:nvSpPr>
        <p:spPr>
          <a:xfrm>
            <a:off x="514350" y="1130550"/>
            <a:ext cx="5000400" cy="3009900"/>
          </a:xfrm>
          <a:prstGeom prst="rect">
            <a:avLst/>
          </a:prstGeom>
          <a:noFill/>
          <a:ln>
            <a:noFill/>
          </a:ln>
        </p:spPr>
        <p:txBody>
          <a:bodyPr anchorCtr="0" anchor="t" bIns="0" lIns="0" spcFirstLastPara="1" rIns="0" wrap="square" tIns="0">
            <a:spAutoFit/>
          </a:bodyPr>
          <a:lstStyle/>
          <a:p>
            <a:pPr indent="0" lvl="0" marL="0" marR="0" rtl="0" algn="l">
              <a:lnSpc>
                <a:spcPct val="150043"/>
              </a:lnSpc>
              <a:spcBef>
                <a:spcPts val="0"/>
              </a:spcBef>
              <a:spcAft>
                <a:spcPts val="0"/>
              </a:spcAft>
              <a:buClr>
                <a:srgbClr val="000000"/>
              </a:buClr>
              <a:buSzPts val="1700"/>
              <a:buFont typeface="Arial"/>
              <a:buNone/>
            </a:pPr>
            <a:r>
              <a:rPr b="0" i="0" lang="en" sz="1700" u="none" cap="none" strike="noStrike">
                <a:solidFill>
                  <a:srgbClr val="FFFFFF"/>
                </a:solidFill>
                <a:latin typeface="Raleway"/>
                <a:ea typeface="Raleway"/>
                <a:cs typeface="Raleway"/>
                <a:sym typeface="Raleway"/>
              </a:rPr>
              <a:t>Wallenberg establishes numerous safe houses throughout Budapest. He thus provides 15,000 Jews with food, health care, and other basic needs.</a:t>
            </a:r>
            <a:endParaRPr b="0" i="0" sz="1700" u="none" cap="none" strike="noStrike">
              <a:solidFill>
                <a:srgbClr val="FFFFFF"/>
              </a:solidFill>
              <a:latin typeface="Raleway"/>
              <a:ea typeface="Raleway"/>
              <a:cs typeface="Raleway"/>
              <a:sym typeface="Raleway"/>
            </a:endParaRPr>
          </a:p>
          <a:p>
            <a:pPr indent="0" lvl="0" marL="0" marR="0" rtl="0" algn="l">
              <a:lnSpc>
                <a:spcPct val="150043"/>
              </a:lnSpc>
              <a:spcBef>
                <a:spcPts val="0"/>
              </a:spcBef>
              <a:spcAft>
                <a:spcPts val="0"/>
              </a:spcAft>
              <a:buClr>
                <a:srgbClr val="000000"/>
              </a:buClr>
              <a:buSzPts val="1700"/>
              <a:buFont typeface="Arial"/>
              <a:buNone/>
            </a:pPr>
            <a:r>
              <a:t/>
            </a:r>
            <a:endParaRPr b="0" i="0" sz="1700" u="none" cap="none" strike="noStrike">
              <a:solidFill>
                <a:srgbClr val="FFFFFF"/>
              </a:solidFill>
              <a:latin typeface="Raleway"/>
              <a:ea typeface="Raleway"/>
              <a:cs typeface="Raleway"/>
              <a:sym typeface="Raleway"/>
            </a:endParaRPr>
          </a:p>
          <a:p>
            <a:pPr indent="0" lvl="0" marL="0" marR="0" rtl="0" algn="l">
              <a:lnSpc>
                <a:spcPct val="150043"/>
              </a:lnSpc>
              <a:spcBef>
                <a:spcPts val="0"/>
              </a:spcBef>
              <a:spcAft>
                <a:spcPts val="0"/>
              </a:spcAft>
              <a:buClr>
                <a:schemeClr val="dk1"/>
              </a:buClr>
              <a:buSzPts val="1700"/>
              <a:buFont typeface="Arial"/>
              <a:buNone/>
            </a:pPr>
            <a:r>
              <a:rPr b="0" i="0" lang="en" sz="1700" u="none" cap="none" strike="noStrike">
                <a:solidFill>
                  <a:schemeClr val="lt1"/>
                </a:solidFill>
                <a:latin typeface="Raleway"/>
                <a:ea typeface="Raleway"/>
                <a:cs typeface="Raleway"/>
                <a:sym typeface="Raleway"/>
              </a:rPr>
              <a:t>Meanwhile, he distributes thousands of Schutz-Passes, helping thousands of refugees to escape.</a:t>
            </a:r>
            <a:endParaRPr b="0" i="0" sz="1700" u="none" cap="none" strike="noStrike">
              <a:solidFill>
                <a:srgbClr val="FFFFFF"/>
              </a:solidFill>
              <a:latin typeface="Raleway"/>
              <a:ea typeface="Raleway"/>
              <a:cs typeface="Raleway"/>
              <a:sym typeface="Raleway"/>
            </a:endParaRPr>
          </a:p>
        </p:txBody>
      </p:sp>
      <p:pic>
        <p:nvPicPr>
          <p:cNvPr id="129" name="Google Shape;129;p20"/>
          <p:cNvPicPr preferRelativeResize="0"/>
          <p:nvPr/>
        </p:nvPicPr>
        <p:blipFill rotWithShape="1">
          <a:blip r:embed="rId3">
            <a:alphaModFix/>
          </a:blip>
          <a:srcRect b="9148" l="0" r="0" t="0"/>
          <a:stretch/>
        </p:blipFill>
        <p:spPr>
          <a:xfrm>
            <a:off x="5840687" y="619264"/>
            <a:ext cx="2633338" cy="3184964"/>
          </a:xfrm>
          <a:prstGeom prst="rect">
            <a:avLst/>
          </a:prstGeom>
          <a:noFill/>
          <a:ln>
            <a:noFill/>
          </a:ln>
        </p:spPr>
      </p:pic>
      <p:sp>
        <p:nvSpPr>
          <p:cNvPr id="130" name="Google Shape;130;p20"/>
          <p:cNvSpPr txBox="1"/>
          <p:nvPr/>
        </p:nvSpPr>
        <p:spPr>
          <a:xfrm>
            <a:off x="6744776" y="3857525"/>
            <a:ext cx="1729200" cy="4065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1100"/>
              <a:buFont typeface="Arial"/>
              <a:buNone/>
            </a:pPr>
            <a:r>
              <a:rPr b="0" i="0" lang="en" sz="1100" u="none" cap="none" strike="noStrike">
                <a:solidFill>
                  <a:srgbClr val="004AAD"/>
                </a:solidFill>
                <a:latin typeface="Raleway"/>
                <a:ea typeface="Raleway"/>
                <a:cs typeface="Raleway"/>
                <a:sym typeface="Raleway"/>
              </a:rPr>
              <a:t>A former Wallenberg safe house in Budapest</a:t>
            </a:r>
            <a:endParaRPr b="0" i="0" sz="500" u="none" cap="none" strike="noStrike">
              <a:solidFill>
                <a:srgbClr val="000000"/>
              </a:solidFill>
              <a:latin typeface="Arial"/>
              <a:ea typeface="Arial"/>
              <a:cs typeface="Arial"/>
              <a:sym typeface="Arial"/>
            </a:endParaRPr>
          </a:p>
        </p:txBody>
      </p:sp>
      <p:sp>
        <p:nvSpPr>
          <p:cNvPr id="131" name="Google Shape;131;p20"/>
          <p:cNvSpPr/>
          <p:nvPr/>
        </p:nvSpPr>
        <p:spPr>
          <a:xfrm flipH="1">
            <a:off x="8510688" y="619269"/>
            <a:ext cx="51300" cy="3185100"/>
          </a:xfrm>
          <a:prstGeom prst="rect">
            <a:avLst/>
          </a:prstGeom>
          <a:solidFill>
            <a:srgbClr val="004AAD"/>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32" name="Google Shape;132;p20"/>
          <p:cNvSpPr txBox="1"/>
          <p:nvPr/>
        </p:nvSpPr>
        <p:spPr>
          <a:xfrm>
            <a:off x="8808525" y="4804950"/>
            <a:ext cx="343800" cy="338700"/>
          </a:xfrm>
          <a:prstGeom prst="rect">
            <a:avLst/>
          </a:prstGeom>
          <a:noFill/>
          <a:ln>
            <a:noFill/>
          </a:ln>
        </p:spPr>
        <p:txBody>
          <a:bodyPr anchorCtr="0" anchor="t" bIns="45725" lIns="45725" spcFirstLastPara="1" rIns="45725" wrap="square" tIns="4572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004AAD"/>
                </a:solidFill>
                <a:latin typeface="Calibri"/>
                <a:ea typeface="Calibri"/>
                <a:cs typeface="Calibri"/>
                <a:sym typeface="Calibri"/>
              </a:rPr>
              <a:t>14</a:t>
            </a:r>
            <a:endParaRPr b="0" i="0" sz="1600" u="none" cap="none" strike="noStrike">
              <a:solidFill>
                <a:srgbClr val="004AAD"/>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1"/>
          <p:cNvSpPr/>
          <p:nvPr/>
        </p:nvSpPr>
        <p:spPr>
          <a:xfrm>
            <a:off x="0" y="-7144"/>
            <a:ext cx="6748500" cy="5157900"/>
          </a:xfrm>
          <a:prstGeom prst="rect">
            <a:avLst/>
          </a:prstGeom>
          <a:solidFill>
            <a:srgbClr val="004AAD"/>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38" name="Google Shape;138;p21"/>
          <p:cNvSpPr txBox="1"/>
          <p:nvPr/>
        </p:nvSpPr>
        <p:spPr>
          <a:xfrm>
            <a:off x="514350" y="1348638"/>
            <a:ext cx="5397600" cy="2678400"/>
          </a:xfrm>
          <a:prstGeom prst="rect">
            <a:avLst/>
          </a:prstGeom>
          <a:noFill/>
          <a:ln>
            <a:noFill/>
          </a:ln>
        </p:spPr>
        <p:txBody>
          <a:bodyPr anchorCtr="0" anchor="t" bIns="0" lIns="0" spcFirstLastPara="1" rIns="0" wrap="square" tIns="0">
            <a:spAutoFit/>
          </a:bodyPr>
          <a:lstStyle/>
          <a:p>
            <a:pPr indent="0" lvl="0" marL="0" marR="0" rtl="0" algn="l">
              <a:lnSpc>
                <a:spcPct val="150029"/>
              </a:lnSpc>
              <a:spcBef>
                <a:spcPts val="0"/>
              </a:spcBef>
              <a:spcAft>
                <a:spcPts val="0"/>
              </a:spcAft>
              <a:buClr>
                <a:srgbClr val="000000"/>
              </a:buClr>
              <a:buSzPts val="1500"/>
              <a:buFont typeface="Arial"/>
              <a:buNone/>
            </a:pPr>
            <a:r>
              <a:rPr b="0" i="0" lang="en" sz="1500" u="none" cap="none" strike="noStrike">
                <a:solidFill>
                  <a:schemeClr val="lt1"/>
                </a:solidFill>
                <a:latin typeface="Raleway"/>
                <a:ea typeface="Raleway"/>
                <a:cs typeface="Raleway"/>
                <a:sym typeface="Raleway"/>
              </a:rPr>
              <a:t>On January 17, 1945, the Soviet Forces’ Red Army detains Wallenberg on unfounded suspicions of espionage.</a:t>
            </a:r>
            <a:endParaRPr b="0" i="0" sz="1500" u="none" cap="none" strike="noStrike">
              <a:solidFill>
                <a:schemeClr val="lt1"/>
              </a:solidFill>
              <a:latin typeface="Raleway"/>
              <a:ea typeface="Raleway"/>
              <a:cs typeface="Raleway"/>
              <a:sym typeface="Raleway"/>
            </a:endParaRPr>
          </a:p>
          <a:p>
            <a:pPr indent="0" lvl="0" marL="0" marR="0" rtl="0" algn="l">
              <a:lnSpc>
                <a:spcPct val="150029"/>
              </a:lnSpc>
              <a:spcBef>
                <a:spcPts val="0"/>
              </a:spcBef>
              <a:spcAft>
                <a:spcPts val="0"/>
              </a:spcAft>
              <a:buClr>
                <a:schemeClr val="dk1"/>
              </a:buClr>
              <a:buSzPts val="800"/>
              <a:buFont typeface="Arial"/>
              <a:buNone/>
            </a:pPr>
            <a:r>
              <a:t/>
            </a:r>
            <a:endParaRPr b="0" i="0" sz="800" u="none" cap="none" strike="noStrike">
              <a:solidFill>
                <a:schemeClr val="lt1"/>
              </a:solidFill>
              <a:latin typeface="Raleway"/>
              <a:ea typeface="Raleway"/>
              <a:cs typeface="Raleway"/>
              <a:sym typeface="Raleway"/>
            </a:endParaRPr>
          </a:p>
          <a:p>
            <a:pPr indent="0" lvl="0" marL="0" marR="0" rtl="0" algn="l">
              <a:lnSpc>
                <a:spcPct val="150029"/>
              </a:lnSpc>
              <a:spcBef>
                <a:spcPts val="0"/>
              </a:spcBef>
              <a:spcAft>
                <a:spcPts val="0"/>
              </a:spcAft>
              <a:buClr>
                <a:srgbClr val="000000"/>
              </a:buClr>
              <a:buSzPts val="1500"/>
              <a:buFont typeface="Arial"/>
              <a:buNone/>
            </a:pPr>
            <a:r>
              <a:rPr b="0" i="0" lang="en" sz="1500" u="none" cap="none" strike="noStrike">
                <a:solidFill>
                  <a:schemeClr val="lt1"/>
                </a:solidFill>
                <a:latin typeface="Raleway"/>
                <a:ea typeface="Raleway"/>
                <a:cs typeface="Raleway"/>
                <a:sym typeface="Raleway"/>
              </a:rPr>
              <a:t>Wallenberg’s whereabouts become unknown thereafter. </a:t>
            </a:r>
            <a:endParaRPr b="0" i="0" sz="1500" u="none" cap="none" strike="noStrike">
              <a:solidFill>
                <a:schemeClr val="lt1"/>
              </a:solidFill>
              <a:latin typeface="Raleway"/>
              <a:ea typeface="Raleway"/>
              <a:cs typeface="Raleway"/>
              <a:sym typeface="Raleway"/>
            </a:endParaRPr>
          </a:p>
          <a:p>
            <a:pPr indent="0" lvl="0" marL="0" marR="0" rtl="0" algn="l">
              <a:lnSpc>
                <a:spcPct val="150029"/>
              </a:lnSpc>
              <a:spcBef>
                <a:spcPts val="0"/>
              </a:spcBef>
              <a:spcAft>
                <a:spcPts val="0"/>
              </a:spcAft>
              <a:buClr>
                <a:srgbClr val="000000"/>
              </a:buClr>
              <a:buSzPts val="800"/>
              <a:buFont typeface="Arial"/>
              <a:buNone/>
            </a:pPr>
            <a:r>
              <a:t/>
            </a:r>
            <a:endParaRPr b="0" i="0" sz="800" u="none" cap="none" strike="noStrike">
              <a:solidFill>
                <a:schemeClr val="lt1"/>
              </a:solidFill>
              <a:latin typeface="Raleway"/>
              <a:ea typeface="Raleway"/>
              <a:cs typeface="Raleway"/>
              <a:sym typeface="Raleway"/>
            </a:endParaRPr>
          </a:p>
          <a:p>
            <a:pPr indent="0" lvl="0" marL="0" marR="0" rtl="0" algn="l">
              <a:lnSpc>
                <a:spcPct val="150000"/>
              </a:lnSpc>
              <a:spcBef>
                <a:spcPts val="0"/>
              </a:spcBef>
              <a:spcAft>
                <a:spcPts val="800"/>
              </a:spcAft>
              <a:buClr>
                <a:schemeClr val="dk1"/>
              </a:buClr>
              <a:buSzPts val="1500"/>
              <a:buFont typeface="Arial"/>
              <a:buNone/>
            </a:pPr>
            <a:r>
              <a:rPr b="0" i="0" lang="en" sz="1500" u="none" cap="none" strike="noStrike">
                <a:solidFill>
                  <a:schemeClr val="lt1"/>
                </a:solidFill>
                <a:latin typeface="Raleway"/>
                <a:ea typeface="Raleway"/>
                <a:cs typeface="Raleway"/>
                <a:sym typeface="Raleway"/>
              </a:rPr>
              <a:t>It is not until 1956 that the Soviet Union admits to Wallenberg’s imprisonment, confirming not only his captivity, but his death in captivity. His death certificate is not handed over, nor is his place of burial shared with his family.</a:t>
            </a:r>
            <a:endParaRPr b="0" i="0" sz="1500" u="none" cap="none" strike="noStrike">
              <a:solidFill>
                <a:schemeClr val="lt1"/>
              </a:solidFill>
              <a:latin typeface="Raleway"/>
              <a:ea typeface="Raleway"/>
              <a:cs typeface="Raleway"/>
              <a:sym typeface="Raleway"/>
            </a:endParaRPr>
          </a:p>
        </p:txBody>
      </p:sp>
      <p:sp>
        <p:nvSpPr>
          <p:cNvPr id="139" name="Google Shape;139;p21"/>
          <p:cNvSpPr/>
          <p:nvPr/>
        </p:nvSpPr>
        <p:spPr>
          <a:xfrm>
            <a:off x="6211729" y="1081935"/>
            <a:ext cx="2494121" cy="3325495"/>
          </a:xfrm>
          <a:custGeom>
            <a:rect b="b" l="l" r="r" t="t"/>
            <a:pathLst>
              <a:path extrusionOk="0" h="6650990" w="4988243">
                <a:moveTo>
                  <a:pt x="0" y="0"/>
                </a:moveTo>
                <a:lnTo>
                  <a:pt x="4988243" y="0"/>
                </a:lnTo>
                <a:lnTo>
                  <a:pt x="4988243" y="6650990"/>
                </a:lnTo>
                <a:lnTo>
                  <a:pt x="0" y="6650990"/>
                </a:lnTo>
                <a:lnTo>
                  <a:pt x="0" y="0"/>
                </a:lnTo>
                <a:close/>
              </a:path>
            </a:pathLst>
          </a:custGeom>
          <a:blipFill rotWithShape="1">
            <a:blip r:embed="rId3">
              <a:alphaModFix/>
            </a:blip>
            <a:stretch>
              <a:fillRect b="0" l="0" r="0" t="0"/>
            </a:stretch>
          </a:blipFill>
          <a:ln>
            <a:noFill/>
          </a:ln>
        </p:spPr>
      </p:sp>
      <p:sp>
        <p:nvSpPr>
          <p:cNvPr id="140" name="Google Shape;140;p21"/>
          <p:cNvSpPr txBox="1"/>
          <p:nvPr/>
        </p:nvSpPr>
        <p:spPr>
          <a:xfrm>
            <a:off x="514350" y="289401"/>
            <a:ext cx="4662000" cy="3540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Clr>
                <a:srgbClr val="000000"/>
              </a:buClr>
              <a:buSzPts val="2300"/>
              <a:buFont typeface="Arial"/>
              <a:buNone/>
            </a:pPr>
            <a:r>
              <a:rPr b="1" i="0" lang="en" sz="2300" u="none" cap="none" strike="noStrike">
                <a:solidFill>
                  <a:srgbClr val="FFFFFF"/>
                </a:solidFill>
                <a:latin typeface="Playfair Display"/>
                <a:ea typeface="Playfair Display"/>
                <a:cs typeface="Playfair Display"/>
                <a:sym typeface="Playfair Display"/>
              </a:rPr>
              <a:t>Wallenberg’s Disappearance</a:t>
            </a:r>
            <a:endParaRPr b="0" i="0" sz="700" u="none" cap="none" strike="noStrike">
              <a:solidFill>
                <a:srgbClr val="000000"/>
              </a:solidFill>
              <a:latin typeface="Arial"/>
              <a:ea typeface="Arial"/>
              <a:cs typeface="Arial"/>
              <a:sym typeface="Arial"/>
            </a:endParaRPr>
          </a:p>
        </p:txBody>
      </p:sp>
      <p:sp>
        <p:nvSpPr>
          <p:cNvPr id="141" name="Google Shape;141;p21"/>
          <p:cNvSpPr/>
          <p:nvPr/>
        </p:nvSpPr>
        <p:spPr>
          <a:xfrm>
            <a:off x="8751700" y="1081932"/>
            <a:ext cx="43200" cy="3325500"/>
          </a:xfrm>
          <a:prstGeom prst="rect">
            <a:avLst/>
          </a:prstGeom>
          <a:solidFill>
            <a:srgbClr val="004AAD"/>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42" name="Google Shape;142;p21"/>
          <p:cNvSpPr txBox="1"/>
          <p:nvPr/>
        </p:nvSpPr>
        <p:spPr>
          <a:xfrm>
            <a:off x="8808525" y="4804950"/>
            <a:ext cx="343800" cy="338700"/>
          </a:xfrm>
          <a:prstGeom prst="rect">
            <a:avLst/>
          </a:prstGeom>
          <a:noFill/>
          <a:ln>
            <a:noFill/>
          </a:ln>
        </p:spPr>
        <p:txBody>
          <a:bodyPr anchorCtr="0" anchor="t" bIns="45725" lIns="45725" spcFirstLastPara="1" rIns="45725" wrap="square" tIns="4572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004AAD"/>
                </a:solidFill>
                <a:latin typeface="Calibri"/>
                <a:ea typeface="Calibri"/>
                <a:cs typeface="Calibri"/>
                <a:sym typeface="Calibri"/>
              </a:rPr>
              <a:t>17</a:t>
            </a:r>
            <a:endParaRPr b="0" i="0" sz="1600" u="none" cap="none" strike="noStrike">
              <a:solidFill>
                <a:srgbClr val="004AAD"/>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