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10287000" cx="18288000"/>
  <p:notesSz cx="6858000" cy="9144000"/>
  <p:embeddedFontLst>
    <p:embeddedFont>
      <p:font typeface="Raleway"/>
      <p:regular r:id="rId43"/>
      <p:bold r:id="rId44"/>
      <p:italic r:id="rId45"/>
      <p:boldItalic r:id="rId46"/>
    </p:embeddedFont>
    <p:embeddedFont>
      <p:font typeface="Playfair Display"/>
      <p:regular r:id="rId47"/>
      <p:bold r:id="rId48"/>
      <p:italic r:id="rId49"/>
      <p:boldItalic r:id="rId50"/>
    </p:embeddedFont>
    <p:embeddedFont>
      <p:font typeface="EB Garamon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guide id="3" orient="horz" pos="2664">
          <p15:clr>
            <a:srgbClr val="747775"/>
          </p15:clr>
        </p15:guide>
      </p15:sldGuideLst>
    </p:ext>
    <p:ext uri="GoogleSlidesCustomDataVersion2">
      <go:slidesCustomData xmlns:go="http://customooxmlschemas.google.com/" r:id="rId55" roundtripDataSignature="AMtx7miFebpxTy4juhg/A+bi/49tLYff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266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aleway-bold.fntdata"/><Relationship Id="rId43" Type="http://schemas.openxmlformats.org/officeDocument/2006/relationships/font" Target="fonts/Raleway-regular.fntdata"/><Relationship Id="rId46" Type="http://schemas.openxmlformats.org/officeDocument/2006/relationships/font" Target="fonts/Raleway-boldItalic.fntdata"/><Relationship Id="rId45"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layfairDisplay-bold.fntdata"/><Relationship Id="rId47" Type="http://schemas.openxmlformats.org/officeDocument/2006/relationships/font" Target="fonts/PlayfairDisplay-regular.fntdata"/><Relationship Id="rId49" Type="http://schemas.openxmlformats.org/officeDocument/2006/relationships/font" Target="fonts/PlayfairDisplay-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EBGaramond-regular.fntdata"/><Relationship Id="rId50" Type="http://schemas.openxmlformats.org/officeDocument/2006/relationships/font" Target="fonts/PlayfairDisplay-boldItalic.fntdata"/><Relationship Id="rId53" Type="http://schemas.openxmlformats.org/officeDocument/2006/relationships/font" Target="fonts/EBGaramond-italic.fntdata"/><Relationship Id="rId52" Type="http://schemas.openxmlformats.org/officeDocument/2006/relationships/font" Target="fonts/EBGaramond-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EBGaramon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ee572a240d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g1ee572a240d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ee572a240d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g1ee572a240d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7" name="Google Shape;26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ee67262b2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g1ee67262b2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ee572a240d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g1ee572a240d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3" name="Google Shape;3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ee67262b2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g1ee67262b28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ee572a240d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g1ee572a240d_0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ee572a240d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0" name="Google Shape;400;g1ee572a240d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ee6990c6e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g1ee6990c6e9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ac9f336339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6" name="Google Shape;416;g2ac9f336339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ac9f336339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2ac9f336339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acb6da7bfc_1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g2acb6da7bfc_1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acb6da7bfc_1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g2acb6da7bfc_1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ee572a240d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g1ee572a240d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5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4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4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4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4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5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0"/>
          <p:cNvSpPr/>
          <p:nvPr>
            <p:ph idx="2" type="pic"/>
          </p:nvPr>
        </p:nvSpPr>
        <p:spPr>
          <a:xfrm>
            <a:off x="1792288" y="612775"/>
            <a:ext cx="5486400" cy="4114800"/>
          </a:xfrm>
          <a:prstGeom prst="rect">
            <a:avLst/>
          </a:prstGeom>
          <a:noFill/>
          <a:ln>
            <a:noFill/>
          </a:ln>
        </p:spPr>
      </p:sp>
      <p:sp>
        <p:nvSpPr>
          <p:cNvPr id="64" name="Google Shape;64;p5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youtube.com/watch?v=2fGGaWOxwRk" TargetMode="External"/><Relationship Id="rId4" Type="http://schemas.openxmlformats.org/officeDocument/2006/relationships/image" Target="../media/image10.jpg"/><Relationship Id="rId5" Type="http://schemas.openxmlformats.org/officeDocument/2006/relationships/hyperlink" Target="http://www.youtube.com/watch?v=1zUY2jCjURo" TargetMode="External"/><Relationship Id="rId6" Type="http://schemas.openxmlformats.org/officeDocument/2006/relationships/image" Target="../media/image9.jpg"/><Relationship Id="rId7" Type="http://schemas.openxmlformats.org/officeDocument/2006/relationships/hyperlink" Target="http://www.youtube.com/watch?v=kapaF4yzHw0" TargetMode="External"/><Relationship Id="rId8"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www.youtube.com/watch?v=m4KytJNxGAE" TargetMode="External"/><Relationship Id="rId5"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pm.gc.ca/en/news/statements/2023/01/17/statement-prime-minister-trudeau-raoul-wallenberg-day" TargetMode="External"/><Relationship Id="rId4" Type="http://schemas.openxmlformats.org/officeDocument/2006/relationships/hyperlink" Target="https://www.pm.gc.ca/en/news/statements/2023/01/17/statement-prime-minister-trudeau-raoul-wallenberg-da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pm.gc.ca/en/news/statements/2023/01/17/statement-prime-minister-trudeau-raoul-wallenberg-day" TargetMode="External"/><Relationship Id="rId4" Type="http://schemas.openxmlformats.org/officeDocument/2006/relationships/hyperlink" Target="https://www.pm.gc.ca/en/news/statements/2023/01/17/statement-prime-minister-trudeau-raoul-wallenberg-da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3.png"/><Relationship Id="rId6" Type="http://schemas.openxmlformats.org/officeDocument/2006/relationships/image" Target="../media/image41.png"/><Relationship Id="rId7"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history.illinois.edu/" TargetMode="External"/><Relationship Id="rId4" Type="http://schemas.openxmlformats.org/officeDocument/2006/relationships/hyperlink" Target="https://www.ushmm.org/remember/holocaust-reflections-testimonies/echoes-of-memory/to-save-the-world-entire" TargetMode="External"/><Relationship Id="rId5" Type="http://schemas.openxmlformats.org/officeDocument/2006/relationships/hyperlink" Target="https://www.newberry.org/blog/postcards-that-bear-witness" TargetMode="External"/><Relationship Id="rId6" Type="http://schemas.openxmlformats.org/officeDocument/2006/relationships/hyperlink" Target="https://jewishmuseummd.org/the-righteous-among-the-nations/" TargetMode="External"/><Relationship Id="rId7" Type="http://schemas.openxmlformats.org/officeDocument/2006/relationships/hyperlink" Target="https://www.history.com/topics/holocaust/wallenberg-raou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www.jewishvirtuallibrary.org/death-marches" TargetMode="External"/><Relationship Id="rId4" Type="http://schemas.openxmlformats.org/officeDocument/2006/relationships/hyperlink" Target="https://rwi.lu.se/about/about-raoul-wallenber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encyclopedia.ushmm.org/content/en/article/nazi-camp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jewishmuseummd.org/the-righteous-among-the-nation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youtube.com/watch?v=zHg1BU12vwk" TargetMode="Externa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5485148" y="-28575"/>
            <a:ext cx="12802800" cy="103443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
          <p:cNvSpPr/>
          <p:nvPr/>
        </p:nvSpPr>
        <p:spPr>
          <a:xfrm>
            <a:off x="1844991" y="1028700"/>
            <a:ext cx="51154" cy="7598846"/>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
          <p:cNvSpPr/>
          <p:nvPr/>
        </p:nvSpPr>
        <p:spPr>
          <a:xfrm>
            <a:off x="8352574" y="6256350"/>
            <a:ext cx="3485700" cy="51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
          <p:cNvSpPr/>
          <p:nvPr/>
        </p:nvSpPr>
        <p:spPr>
          <a:xfrm>
            <a:off x="2183472" y="1028700"/>
            <a:ext cx="5040694" cy="7598846"/>
          </a:xfrm>
          <a:custGeom>
            <a:rect b="b" l="l" r="r" t="t"/>
            <a:pathLst>
              <a:path extrusionOk="0" h="7598846" w="5040694">
                <a:moveTo>
                  <a:pt x="0" y="0"/>
                </a:moveTo>
                <a:lnTo>
                  <a:pt x="5040693" y="0"/>
                </a:lnTo>
                <a:lnTo>
                  <a:pt x="5040693" y="7598846"/>
                </a:lnTo>
                <a:lnTo>
                  <a:pt x="0" y="7598846"/>
                </a:lnTo>
                <a:lnTo>
                  <a:pt x="0" y="0"/>
                </a:lnTo>
                <a:close/>
              </a:path>
            </a:pathLst>
          </a:custGeom>
          <a:blipFill rotWithShape="1">
            <a:blip r:embed="rId3">
              <a:alphaModFix/>
            </a:blip>
            <a:stretch>
              <a:fillRect b="0" l="0" r="0" t="0"/>
            </a:stretch>
          </a:blipFill>
          <a:ln>
            <a:noFill/>
          </a:ln>
        </p:spPr>
      </p:sp>
      <p:sp>
        <p:nvSpPr>
          <p:cNvPr id="88" name="Google Shape;88;p1"/>
          <p:cNvSpPr txBox="1"/>
          <p:nvPr/>
        </p:nvSpPr>
        <p:spPr>
          <a:xfrm>
            <a:off x="8352575" y="1879026"/>
            <a:ext cx="9212100" cy="4176000"/>
          </a:xfrm>
          <a:prstGeom prst="rect">
            <a:avLst/>
          </a:prstGeom>
          <a:noFill/>
          <a:ln>
            <a:noFill/>
          </a:ln>
        </p:spPr>
        <p:txBody>
          <a:bodyPr anchorCtr="0" anchor="t" bIns="0" lIns="0" spcFirstLastPara="1" rIns="0" wrap="square" tIns="0">
            <a:spAutoFit/>
          </a:bodyPr>
          <a:lstStyle/>
          <a:p>
            <a:pPr indent="0" lvl="0" marL="0" marR="0" rtl="0" algn="l">
              <a:lnSpc>
                <a:spcPct val="108996"/>
              </a:lnSpc>
              <a:spcBef>
                <a:spcPts val="0"/>
              </a:spcBef>
              <a:spcAft>
                <a:spcPts val="0"/>
              </a:spcAft>
              <a:buClr>
                <a:srgbClr val="000000"/>
              </a:buClr>
              <a:buSzPts val="9081"/>
              <a:buFont typeface="Arial"/>
              <a:buNone/>
            </a:pPr>
            <a:r>
              <a:rPr b="1" i="0" lang="en-US" sz="9081" u="none" cap="none" strike="noStrike">
                <a:solidFill>
                  <a:srgbClr val="FFFFFF"/>
                </a:solidFill>
                <a:latin typeface="Playfair Display"/>
                <a:ea typeface="Playfair Display"/>
                <a:cs typeface="Playfair Display"/>
                <a:sym typeface="Playfair Display"/>
              </a:rPr>
              <a:t>Raoul Wallenberg Day</a:t>
            </a:r>
            <a:endParaRPr b="0" i="0" sz="1400" u="none" cap="none" strike="noStrike">
              <a:solidFill>
                <a:srgbClr val="000000"/>
              </a:solidFill>
              <a:latin typeface="Arial"/>
              <a:ea typeface="Arial"/>
              <a:cs typeface="Arial"/>
              <a:sym typeface="Arial"/>
            </a:endParaRPr>
          </a:p>
          <a:p>
            <a:pPr indent="0" lvl="0" marL="0" marR="0" rtl="0" algn="l">
              <a:lnSpc>
                <a:spcPct val="54498"/>
              </a:lnSpc>
              <a:spcBef>
                <a:spcPts val="0"/>
              </a:spcBef>
              <a:spcAft>
                <a:spcPts val="0"/>
              </a:spcAft>
              <a:buClr>
                <a:srgbClr val="000000"/>
              </a:buClr>
              <a:buSzPts val="3000"/>
              <a:buFont typeface="Arial"/>
              <a:buNone/>
            </a:pPr>
            <a:r>
              <a:t/>
            </a:r>
            <a:endParaRPr b="1" i="0" sz="3000" u="none" cap="none" strike="noStrike">
              <a:solidFill>
                <a:srgbClr val="FFFFFF"/>
              </a:solidFill>
              <a:latin typeface="Playfair Display"/>
              <a:ea typeface="Playfair Display"/>
              <a:cs typeface="Playfair Display"/>
              <a:sym typeface="Playfair Display"/>
            </a:endParaRPr>
          </a:p>
          <a:p>
            <a:pPr indent="0" lvl="0" marL="0" marR="0" rtl="0" algn="l">
              <a:lnSpc>
                <a:spcPct val="109000"/>
              </a:lnSpc>
              <a:spcBef>
                <a:spcPts val="0"/>
              </a:spcBef>
              <a:spcAft>
                <a:spcPts val="0"/>
              </a:spcAft>
              <a:buClr>
                <a:srgbClr val="000000"/>
              </a:buClr>
              <a:buSzPts val="5700"/>
              <a:buFont typeface="Arial"/>
              <a:buNone/>
            </a:pPr>
            <a:r>
              <a:rPr b="1" i="0" lang="en-US" sz="5700" u="none" cap="none" strike="noStrike">
                <a:solidFill>
                  <a:srgbClr val="FFFFFF"/>
                </a:solidFill>
                <a:latin typeface="Playfair Display"/>
                <a:ea typeface="Playfair Display"/>
                <a:cs typeface="Playfair Display"/>
                <a:sym typeface="Playfair Display"/>
              </a:rPr>
              <a:t>January 17</a:t>
            </a:r>
            <a:endParaRPr b="0" i="0" sz="2100" u="none" cap="none" strike="noStrike">
              <a:solidFill>
                <a:srgbClr val="000000"/>
              </a:solidFill>
              <a:latin typeface="Arial"/>
              <a:ea typeface="Arial"/>
              <a:cs typeface="Arial"/>
              <a:sym typeface="Arial"/>
            </a:endParaRPr>
          </a:p>
        </p:txBody>
      </p:sp>
      <p:sp>
        <p:nvSpPr>
          <p:cNvPr id="89" name="Google Shape;89;p1"/>
          <p:cNvSpPr txBox="1"/>
          <p:nvPr/>
        </p:nvSpPr>
        <p:spPr>
          <a:xfrm>
            <a:off x="17778625" y="9609900"/>
            <a:ext cx="4497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chemeClr val="lt1"/>
                </a:solidFill>
                <a:latin typeface="Calibri"/>
                <a:ea typeface="Calibri"/>
                <a:cs typeface="Calibri"/>
                <a:sym typeface="Calibri"/>
              </a:rPr>
              <a:t>1</a:t>
            </a:r>
            <a:endParaRPr b="0" i="0" sz="31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a:blip r:embed="rId4">
            <a:alphaModFix/>
          </a:blip>
          <a:stretch>
            <a:fillRect/>
          </a:stretch>
        </p:blipFill>
        <p:spPr>
          <a:xfrm>
            <a:off x="15985877" y="8627548"/>
            <a:ext cx="1578801" cy="1348925"/>
          </a:xfrm>
          <a:prstGeom prst="rect">
            <a:avLst/>
          </a:prstGeom>
          <a:noFill/>
          <a:ln>
            <a:noFill/>
          </a:ln>
        </p:spPr>
      </p:pic>
      <p:sp>
        <p:nvSpPr>
          <p:cNvPr id="91" name="Google Shape;91;p1"/>
          <p:cNvSpPr txBox="1"/>
          <p:nvPr/>
        </p:nvSpPr>
        <p:spPr>
          <a:xfrm>
            <a:off x="9561925" y="9454775"/>
            <a:ext cx="6210000" cy="5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lt1"/>
                </a:solidFill>
                <a:latin typeface="Calibri"/>
                <a:ea typeface="Calibri"/>
                <a:cs typeface="Calibri"/>
                <a:sym typeface="Calibri"/>
              </a:rPr>
              <a:t>Presented by the Centre for Holocaust Education and Scholarship</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4"/>
          <p:cNvSpPr/>
          <p:nvPr/>
        </p:nvSpPr>
        <p:spPr>
          <a:xfrm>
            <a:off x="0" y="-14275"/>
            <a:ext cx="13496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4"/>
          <p:cNvSpPr/>
          <p:nvPr/>
        </p:nvSpPr>
        <p:spPr>
          <a:xfrm>
            <a:off x="10302917" y="2706990"/>
            <a:ext cx="6763434" cy="3864819"/>
          </a:xfrm>
          <a:custGeom>
            <a:rect b="b" l="l" r="r" t="t"/>
            <a:pathLst>
              <a:path extrusionOk="0" h="3864819" w="6763434">
                <a:moveTo>
                  <a:pt x="0" y="0"/>
                </a:moveTo>
                <a:lnTo>
                  <a:pt x="6763433" y="0"/>
                </a:lnTo>
                <a:lnTo>
                  <a:pt x="6763433" y="3864820"/>
                </a:lnTo>
                <a:lnTo>
                  <a:pt x="0" y="3864820"/>
                </a:lnTo>
                <a:lnTo>
                  <a:pt x="0" y="0"/>
                </a:lnTo>
                <a:close/>
              </a:path>
            </a:pathLst>
          </a:custGeom>
          <a:blipFill rotWithShape="1">
            <a:blip r:embed="rId3">
              <a:alphaModFix/>
            </a:blip>
            <a:stretch>
              <a:fillRect b="0" l="0" r="0" t="0"/>
            </a:stretch>
          </a:blipFill>
          <a:ln>
            <a:noFill/>
          </a:ln>
        </p:spPr>
      </p:sp>
      <p:sp>
        <p:nvSpPr>
          <p:cNvPr id="178" name="Google Shape;178;p14"/>
          <p:cNvSpPr txBox="1"/>
          <p:nvPr/>
        </p:nvSpPr>
        <p:spPr>
          <a:xfrm>
            <a:off x="1093525" y="2707000"/>
            <a:ext cx="8548800" cy="4926000"/>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Clr>
                <a:srgbClr val="000000"/>
              </a:buClr>
              <a:buSzPts val="3200"/>
              <a:buFont typeface="Arial"/>
              <a:buNone/>
            </a:pPr>
            <a:r>
              <a:rPr b="0" i="0" lang="en-US" sz="3200" u="none" cap="none" strike="noStrike">
                <a:solidFill>
                  <a:srgbClr val="FFFFFF"/>
                </a:solidFill>
                <a:latin typeface="Raleway"/>
                <a:ea typeface="Raleway"/>
                <a:cs typeface="Raleway"/>
                <a:sym typeface="Raleway"/>
              </a:rPr>
              <a:t>On October 15th, the </a:t>
            </a:r>
            <a:r>
              <a:rPr b="0" i="0" lang="en-US" sz="3200" u="none" cap="none" strike="noStrike">
                <a:solidFill>
                  <a:schemeClr val="lt1"/>
                </a:solidFill>
                <a:latin typeface="Raleway"/>
                <a:ea typeface="Raleway"/>
                <a:cs typeface="Raleway"/>
                <a:sym typeface="Raleway"/>
              </a:rPr>
              <a:t>Hungarian government is overthrown by the </a:t>
            </a:r>
            <a:r>
              <a:rPr b="0" i="0" lang="en-US" sz="3200" u="none" cap="none" strike="noStrike">
                <a:solidFill>
                  <a:srgbClr val="FFFFFF"/>
                </a:solidFill>
                <a:latin typeface="Raleway"/>
                <a:ea typeface="Raleway"/>
                <a:cs typeface="Raleway"/>
                <a:sym typeface="Raleway"/>
              </a:rPr>
              <a:t>antisemitic and fascist Arrow Cross Party, an extension of the Nazi party.</a:t>
            </a:r>
            <a:endParaRPr b="0" i="0" sz="32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3200"/>
              <a:buFont typeface="Arial"/>
              <a:buNone/>
            </a:pPr>
            <a:r>
              <a:t/>
            </a:r>
            <a:endParaRPr b="0" i="0" sz="3200"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chemeClr val="dk1"/>
              </a:buClr>
              <a:buSzPts val="3200"/>
              <a:buFont typeface="Arial"/>
              <a:buNone/>
            </a:pPr>
            <a:r>
              <a:rPr b="0" i="0" lang="en-US" sz="3200" u="none" cap="none" strike="noStrike">
                <a:solidFill>
                  <a:schemeClr val="lt1"/>
                </a:solidFill>
                <a:latin typeface="Raleway"/>
                <a:ea typeface="Raleway"/>
                <a:cs typeface="Raleway"/>
                <a:sym typeface="Raleway"/>
              </a:rPr>
              <a:t>Both the pogroms of Jews </a:t>
            </a:r>
            <a:r>
              <a:rPr b="1" i="0" lang="en-US" sz="3200" u="none" cap="none" strike="noStrike">
                <a:solidFill>
                  <a:schemeClr val="lt1"/>
                </a:solidFill>
                <a:latin typeface="Raleway"/>
                <a:ea typeface="Raleway"/>
                <a:cs typeface="Raleway"/>
                <a:sym typeface="Raleway"/>
              </a:rPr>
              <a:t>and</a:t>
            </a:r>
            <a:r>
              <a:rPr b="0" i="0" lang="en-US" sz="3200" u="none" cap="none" strike="noStrike">
                <a:solidFill>
                  <a:schemeClr val="lt1"/>
                </a:solidFill>
                <a:latin typeface="Raleway"/>
                <a:ea typeface="Raleway"/>
                <a:cs typeface="Raleway"/>
                <a:sym typeface="Raleway"/>
              </a:rPr>
              <a:t> their deportations to killing centres resume.</a:t>
            </a:r>
            <a:endParaRPr b="0" i="0" sz="3200" u="none" cap="none" strike="noStrike">
              <a:solidFill>
                <a:srgbClr val="FFFFFF"/>
              </a:solidFill>
              <a:latin typeface="Raleway"/>
              <a:ea typeface="Raleway"/>
              <a:cs typeface="Raleway"/>
              <a:sym typeface="Raleway"/>
            </a:endParaRPr>
          </a:p>
        </p:txBody>
      </p:sp>
      <p:sp>
        <p:nvSpPr>
          <p:cNvPr id="179" name="Google Shape;179;p14"/>
          <p:cNvSpPr txBox="1"/>
          <p:nvPr/>
        </p:nvSpPr>
        <p:spPr>
          <a:xfrm>
            <a:off x="1093523" y="578819"/>
            <a:ext cx="12371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Overthrow of the Hungarian Government</a:t>
            </a:r>
            <a:endParaRPr b="0" i="0" sz="1400" u="none" cap="none" strike="noStrike">
              <a:solidFill>
                <a:srgbClr val="000000"/>
              </a:solidFill>
              <a:latin typeface="Arial"/>
              <a:ea typeface="Arial"/>
              <a:cs typeface="Arial"/>
              <a:sym typeface="Arial"/>
            </a:endParaRPr>
          </a:p>
        </p:txBody>
      </p:sp>
      <p:sp>
        <p:nvSpPr>
          <p:cNvPr id="180" name="Google Shape;180;p14"/>
          <p:cNvSpPr txBox="1"/>
          <p:nvPr/>
        </p:nvSpPr>
        <p:spPr>
          <a:xfrm>
            <a:off x="13639076" y="6715325"/>
            <a:ext cx="3498900" cy="13320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2277"/>
              <a:buFont typeface="Arial"/>
              <a:buNone/>
            </a:pPr>
            <a:r>
              <a:rPr b="0" i="0" lang="en-US" sz="2277" u="none" cap="none" strike="noStrike">
                <a:solidFill>
                  <a:srgbClr val="004AAD"/>
                </a:solidFill>
                <a:latin typeface="Raleway"/>
                <a:ea typeface="Raleway"/>
                <a:cs typeface="Raleway"/>
                <a:sym typeface="Raleway"/>
              </a:rPr>
              <a:t>Hungarian Jews being deported in cattle cars to killing centre Auschwitz</a:t>
            </a:r>
            <a:endParaRPr b="0" i="0" sz="1100" u="none" cap="none" strike="noStrike">
              <a:solidFill>
                <a:srgbClr val="000000"/>
              </a:solidFill>
              <a:latin typeface="Arial"/>
              <a:ea typeface="Arial"/>
              <a:cs typeface="Arial"/>
              <a:sym typeface="Arial"/>
            </a:endParaRPr>
          </a:p>
        </p:txBody>
      </p:sp>
      <p:sp>
        <p:nvSpPr>
          <p:cNvPr id="181" name="Google Shape;181;p14"/>
          <p:cNvSpPr/>
          <p:nvPr/>
        </p:nvSpPr>
        <p:spPr>
          <a:xfrm>
            <a:off x="17137975" y="2707000"/>
            <a:ext cx="93900" cy="38649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4"/>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13</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5"/>
          <p:cNvSpPr/>
          <p:nvPr/>
        </p:nvSpPr>
        <p:spPr>
          <a:xfrm>
            <a:off x="0" y="-14275"/>
            <a:ext cx="133962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5"/>
          <p:cNvSpPr txBox="1"/>
          <p:nvPr/>
        </p:nvSpPr>
        <p:spPr>
          <a:xfrm>
            <a:off x="1028700" y="578802"/>
            <a:ext cx="9323697" cy="804546"/>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Fighting Deportations</a:t>
            </a:r>
            <a:endParaRPr b="0" i="0" sz="1400" u="none" cap="none" strike="noStrike">
              <a:solidFill>
                <a:srgbClr val="000000"/>
              </a:solidFill>
              <a:latin typeface="Arial"/>
              <a:ea typeface="Arial"/>
              <a:cs typeface="Arial"/>
              <a:sym typeface="Arial"/>
            </a:endParaRPr>
          </a:p>
        </p:txBody>
      </p:sp>
      <p:sp>
        <p:nvSpPr>
          <p:cNvPr id="189" name="Google Shape;189;p15"/>
          <p:cNvSpPr txBox="1"/>
          <p:nvPr/>
        </p:nvSpPr>
        <p:spPr>
          <a:xfrm>
            <a:off x="1028700" y="2261100"/>
            <a:ext cx="10000500" cy="5121000"/>
          </a:xfrm>
          <a:prstGeom prst="rect">
            <a:avLst/>
          </a:prstGeom>
          <a:noFill/>
          <a:ln>
            <a:noFill/>
          </a:ln>
        </p:spPr>
        <p:txBody>
          <a:bodyPr anchorCtr="0" anchor="t" bIns="0" lIns="0" spcFirstLastPara="1" rIns="0" wrap="square" tIns="0">
            <a:spAutoFit/>
          </a:bodyPr>
          <a:lstStyle/>
          <a:p>
            <a:pPr indent="0" lvl="0" marL="0" marR="0" rtl="0" algn="l">
              <a:lnSpc>
                <a:spcPct val="150043"/>
              </a:lnSpc>
              <a:spcBef>
                <a:spcPts val="0"/>
              </a:spcBef>
              <a:spcAft>
                <a:spcPts val="0"/>
              </a:spcAft>
              <a:buClr>
                <a:srgbClr val="000000"/>
              </a:buClr>
              <a:buSzPts val="3325"/>
              <a:buFont typeface="Arial"/>
              <a:buNone/>
            </a:pPr>
            <a:r>
              <a:rPr b="0" i="0" lang="en-US" sz="3325" u="none" cap="none" strike="noStrike">
                <a:solidFill>
                  <a:srgbClr val="FFFFFF"/>
                </a:solidFill>
                <a:latin typeface="Raleway"/>
                <a:ea typeface="Raleway"/>
                <a:cs typeface="Raleway"/>
                <a:sym typeface="Raleway"/>
              </a:rPr>
              <a:t>Wallenberg establishes numerous safe houses throughout Budapest. He thus provides 15,000 Jews with food, health care, and other basic needs.</a:t>
            </a:r>
            <a:endParaRPr b="0" i="0" sz="3325" u="none" cap="none" strike="noStrike">
              <a:solidFill>
                <a:srgbClr val="FFFFFF"/>
              </a:solidFill>
              <a:latin typeface="Raleway"/>
              <a:ea typeface="Raleway"/>
              <a:cs typeface="Raleway"/>
              <a:sym typeface="Raleway"/>
            </a:endParaRPr>
          </a:p>
          <a:p>
            <a:pPr indent="0" lvl="0" marL="0" marR="0" rtl="0" algn="l">
              <a:lnSpc>
                <a:spcPct val="150043"/>
              </a:lnSpc>
              <a:spcBef>
                <a:spcPts val="0"/>
              </a:spcBef>
              <a:spcAft>
                <a:spcPts val="0"/>
              </a:spcAft>
              <a:buClr>
                <a:srgbClr val="000000"/>
              </a:buClr>
              <a:buSzPts val="3325"/>
              <a:buFont typeface="Arial"/>
              <a:buNone/>
            </a:pPr>
            <a:r>
              <a:t/>
            </a:r>
            <a:endParaRPr b="0" i="0" sz="3325" u="none" cap="none" strike="noStrike">
              <a:solidFill>
                <a:srgbClr val="FFFFFF"/>
              </a:solidFill>
              <a:latin typeface="Raleway"/>
              <a:ea typeface="Raleway"/>
              <a:cs typeface="Raleway"/>
              <a:sym typeface="Raleway"/>
            </a:endParaRPr>
          </a:p>
          <a:p>
            <a:pPr indent="0" lvl="0" marL="0" marR="0" rtl="0" algn="l">
              <a:lnSpc>
                <a:spcPct val="150043"/>
              </a:lnSpc>
              <a:spcBef>
                <a:spcPts val="0"/>
              </a:spcBef>
              <a:spcAft>
                <a:spcPts val="0"/>
              </a:spcAft>
              <a:buClr>
                <a:schemeClr val="dk1"/>
              </a:buClr>
              <a:buSzPts val="3325"/>
              <a:buFont typeface="Arial"/>
              <a:buNone/>
            </a:pPr>
            <a:r>
              <a:rPr b="0" i="0" lang="en-US" sz="3325" u="none" cap="none" strike="noStrike">
                <a:solidFill>
                  <a:schemeClr val="lt1"/>
                </a:solidFill>
                <a:latin typeface="Raleway"/>
                <a:ea typeface="Raleway"/>
                <a:cs typeface="Raleway"/>
                <a:sym typeface="Raleway"/>
              </a:rPr>
              <a:t>Meanwhile, he distributes thousands of Schutz-Passes, helping thousands of refugees to escape.</a:t>
            </a:r>
            <a:endParaRPr b="0" i="0" sz="3325" u="none" cap="none" strike="noStrike">
              <a:solidFill>
                <a:srgbClr val="FFFFFF"/>
              </a:solidFill>
              <a:latin typeface="Raleway"/>
              <a:ea typeface="Raleway"/>
              <a:cs typeface="Raleway"/>
              <a:sym typeface="Raleway"/>
            </a:endParaRPr>
          </a:p>
        </p:txBody>
      </p:sp>
      <p:pic>
        <p:nvPicPr>
          <p:cNvPr id="190" name="Google Shape;190;p15"/>
          <p:cNvPicPr preferRelativeResize="0"/>
          <p:nvPr/>
        </p:nvPicPr>
        <p:blipFill rotWithShape="1">
          <a:blip r:embed="rId3">
            <a:alphaModFix/>
          </a:blip>
          <a:srcRect b="9147" l="0" r="0" t="0"/>
          <a:stretch/>
        </p:blipFill>
        <p:spPr>
          <a:xfrm>
            <a:off x="11681375" y="1238527"/>
            <a:ext cx="5266676" cy="6369926"/>
          </a:xfrm>
          <a:prstGeom prst="rect">
            <a:avLst/>
          </a:prstGeom>
          <a:noFill/>
          <a:ln>
            <a:noFill/>
          </a:ln>
        </p:spPr>
      </p:pic>
      <p:sp>
        <p:nvSpPr>
          <p:cNvPr id="191" name="Google Shape;191;p15"/>
          <p:cNvSpPr txBox="1"/>
          <p:nvPr/>
        </p:nvSpPr>
        <p:spPr>
          <a:xfrm>
            <a:off x="13489551" y="7715050"/>
            <a:ext cx="3458400" cy="804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2177"/>
              <a:buFont typeface="Arial"/>
              <a:buNone/>
            </a:pPr>
            <a:r>
              <a:rPr b="0" i="0" lang="en-US" sz="2177" u="none" cap="none" strike="noStrike">
                <a:solidFill>
                  <a:srgbClr val="004AAD"/>
                </a:solidFill>
                <a:latin typeface="Raleway"/>
                <a:ea typeface="Raleway"/>
                <a:cs typeface="Raleway"/>
                <a:sym typeface="Raleway"/>
              </a:rPr>
              <a:t>A former Wallenberg safe house in Budapest</a:t>
            </a:r>
            <a:endParaRPr b="0" i="0" sz="1000" u="none" cap="none" strike="noStrike">
              <a:solidFill>
                <a:srgbClr val="000000"/>
              </a:solidFill>
              <a:latin typeface="Arial"/>
              <a:ea typeface="Arial"/>
              <a:cs typeface="Arial"/>
              <a:sym typeface="Arial"/>
            </a:endParaRPr>
          </a:p>
        </p:txBody>
      </p:sp>
      <p:sp>
        <p:nvSpPr>
          <p:cNvPr id="192" name="Google Shape;192;p15"/>
          <p:cNvSpPr/>
          <p:nvPr/>
        </p:nvSpPr>
        <p:spPr>
          <a:xfrm flipH="1">
            <a:off x="17021075" y="1238538"/>
            <a:ext cx="102900" cy="63699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5"/>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14</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6"/>
          <p:cNvSpPr/>
          <p:nvPr/>
        </p:nvSpPr>
        <p:spPr>
          <a:xfrm>
            <a:off x="0" y="-14288"/>
            <a:ext cx="13496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6"/>
          <p:cNvSpPr/>
          <p:nvPr/>
        </p:nvSpPr>
        <p:spPr>
          <a:xfrm>
            <a:off x="10199997" y="2176931"/>
            <a:ext cx="7173228" cy="4097987"/>
          </a:xfrm>
          <a:custGeom>
            <a:rect b="b" l="l" r="r" t="t"/>
            <a:pathLst>
              <a:path extrusionOk="0" h="4097987" w="7173228">
                <a:moveTo>
                  <a:pt x="0" y="0"/>
                </a:moveTo>
                <a:lnTo>
                  <a:pt x="7173227" y="0"/>
                </a:lnTo>
                <a:lnTo>
                  <a:pt x="7173227" y="4097986"/>
                </a:lnTo>
                <a:lnTo>
                  <a:pt x="0" y="4097986"/>
                </a:lnTo>
                <a:lnTo>
                  <a:pt x="0" y="0"/>
                </a:lnTo>
                <a:close/>
              </a:path>
            </a:pathLst>
          </a:custGeom>
          <a:blipFill rotWithShape="1">
            <a:blip r:embed="rId3">
              <a:alphaModFix/>
            </a:blip>
            <a:stretch>
              <a:fillRect b="0" l="0" r="0" t="0"/>
            </a:stretch>
          </a:blipFill>
          <a:ln>
            <a:noFill/>
          </a:ln>
        </p:spPr>
      </p:sp>
      <p:sp>
        <p:nvSpPr>
          <p:cNvPr id="200" name="Google Shape;200;p16"/>
          <p:cNvSpPr txBox="1"/>
          <p:nvPr/>
        </p:nvSpPr>
        <p:spPr>
          <a:xfrm>
            <a:off x="1028700" y="578802"/>
            <a:ext cx="93237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Death Marches</a:t>
            </a:r>
            <a:endParaRPr b="0" i="0" sz="1400" u="none" cap="none" strike="noStrike">
              <a:solidFill>
                <a:srgbClr val="000000"/>
              </a:solidFill>
              <a:latin typeface="Arial"/>
              <a:ea typeface="Arial"/>
              <a:cs typeface="Arial"/>
              <a:sym typeface="Arial"/>
            </a:endParaRPr>
          </a:p>
        </p:txBody>
      </p:sp>
      <p:sp>
        <p:nvSpPr>
          <p:cNvPr id="201" name="Google Shape;201;p16"/>
          <p:cNvSpPr txBox="1"/>
          <p:nvPr/>
        </p:nvSpPr>
        <p:spPr>
          <a:xfrm>
            <a:off x="1028700" y="2417604"/>
            <a:ext cx="8637600" cy="52092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399"/>
              <a:buFont typeface="Arial"/>
              <a:buNone/>
            </a:pPr>
            <a:r>
              <a:rPr b="0" i="0" lang="en-US" sz="3399" u="none" cap="none" strike="noStrike">
                <a:solidFill>
                  <a:srgbClr val="FFFFFF"/>
                </a:solidFill>
                <a:latin typeface="Raleway"/>
                <a:ea typeface="Raleway"/>
                <a:cs typeface="Raleway"/>
                <a:sym typeface="Raleway"/>
              </a:rPr>
              <a:t>November 6th, 1944: Nazi Official Adolf Eichmann orders a Death March to Austria, to send Jews “on loan” as slave labourers.</a:t>
            </a:r>
            <a:endParaRPr b="0" i="0" sz="1400" u="none" cap="none" strike="noStrike">
              <a:solidFill>
                <a:srgbClr val="000000"/>
              </a:solidFill>
              <a:latin typeface="Arial"/>
              <a:ea typeface="Arial"/>
              <a:cs typeface="Arial"/>
              <a:sym typeface="Arial"/>
            </a:endParaRPr>
          </a:p>
          <a:p>
            <a:pPr indent="0" lvl="0" marL="0" marR="0" rtl="0" algn="l">
              <a:lnSpc>
                <a:spcPct val="150014"/>
              </a:lnSpc>
              <a:spcBef>
                <a:spcPts val="0"/>
              </a:spcBef>
              <a:spcAft>
                <a:spcPts val="0"/>
              </a:spcAft>
              <a:buClr>
                <a:srgbClr val="000000"/>
              </a:buClr>
              <a:buSzPts val="3299"/>
              <a:buFont typeface="Arial"/>
              <a:buNone/>
            </a:pPr>
            <a:r>
              <a:t/>
            </a:r>
            <a:endParaRPr b="0" i="0" sz="3299"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3399"/>
              <a:buFont typeface="Arial"/>
              <a:buNone/>
            </a:pPr>
            <a:r>
              <a:rPr b="0" i="0" lang="en-US" sz="3399" u="none" cap="none" strike="noStrike">
                <a:solidFill>
                  <a:srgbClr val="FFFFFF"/>
                </a:solidFill>
                <a:latin typeface="Raleway"/>
                <a:ea typeface="Raleway"/>
                <a:cs typeface="Raleway"/>
                <a:sym typeface="Raleway"/>
              </a:rPr>
              <a:t>Prisoners are forced to walk. The march lasts one month. Many die along the way. Those who survive are sent to the Camps.</a:t>
            </a:r>
            <a:endParaRPr b="0" i="0" sz="1400" u="none" cap="none" strike="noStrike">
              <a:solidFill>
                <a:srgbClr val="000000"/>
              </a:solidFill>
              <a:latin typeface="Arial"/>
              <a:ea typeface="Arial"/>
              <a:cs typeface="Arial"/>
              <a:sym typeface="Arial"/>
            </a:endParaRPr>
          </a:p>
        </p:txBody>
      </p:sp>
      <p:sp>
        <p:nvSpPr>
          <p:cNvPr id="202" name="Google Shape;202;p16"/>
          <p:cNvSpPr txBox="1"/>
          <p:nvPr/>
        </p:nvSpPr>
        <p:spPr>
          <a:xfrm>
            <a:off x="13643655" y="6398340"/>
            <a:ext cx="3882000" cy="15075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2577"/>
              <a:buFont typeface="Arial"/>
              <a:buNone/>
            </a:pPr>
            <a:r>
              <a:rPr b="0" i="0" lang="en-US" sz="2577" u="none" cap="none" strike="noStrike">
                <a:solidFill>
                  <a:srgbClr val="004AAD"/>
                </a:solidFill>
                <a:latin typeface="Raleway"/>
                <a:ea typeface="Raleway"/>
                <a:cs typeface="Raleway"/>
                <a:sym typeface="Raleway"/>
              </a:rPr>
              <a:t>Eichman’s Death March of Hungarian Jews, November 1944</a:t>
            </a:r>
            <a:endParaRPr b="0" i="0" sz="1400" u="none" cap="none" strike="noStrike">
              <a:solidFill>
                <a:srgbClr val="000000"/>
              </a:solidFill>
              <a:latin typeface="Arial"/>
              <a:ea typeface="Arial"/>
              <a:cs typeface="Arial"/>
              <a:sym typeface="Arial"/>
            </a:endParaRPr>
          </a:p>
        </p:txBody>
      </p:sp>
      <p:sp>
        <p:nvSpPr>
          <p:cNvPr id="203" name="Google Shape;203;p16"/>
          <p:cNvSpPr/>
          <p:nvPr/>
        </p:nvSpPr>
        <p:spPr>
          <a:xfrm>
            <a:off x="17442825" y="2176925"/>
            <a:ext cx="63000" cy="40980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6"/>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15</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p:nvPr/>
        </p:nvSpPr>
        <p:spPr>
          <a:xfrm>
            <a:off x="0" y="-14300"/>
            <a:ext cx="119376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7"/>
          <p:cNvSpPr txBox="1"/>
          <p:nvPr/>
        </p:nvSpPr>
        <p:spPr>
          <a:xfrm>
            <a:off x="1028700" y="578802"/>
            <a:ext cx="9323697" cy="804546"/>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Fighting Death Marches</a:t>
            </a:r>
            <a:endParaRPr b="0" i="0" sz="1400" u="none" cap="none" strike="noStrike">
              <a:solidFill>
                <a:srgbClr val="000000"/>
              </a:solidFill>
              <a:latin typeface="Arial"/>
              <a:ea typeface="Arial"/>
              <a:cs typeface="Arial"/>
              <a:sym typeface="Arial"/>
            </a:endParaRPr>
          </a:p>
        </p:txBody>
      </p:sp>
      <p:sp>
        <p:nvSpPr>
          <p:cNvPr id="211" name="Google Shape;211;p17"/>
          <p:cNvSpPr txBox="1"/>
          <p:nvPr/>
        </p:nvSpPr>
        <p:spPr>
          <a:xfrm>
            <a:off x="1028700" y="2883176"/>
            <a:ext cx="9323700" cy="36627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399"/>
              <a:buFont typeface="Arial"/>
              <a:buNone/>
            </a:pPr>
            <a:r>
              <a:rPr b="0" i="0" lang="en-US" sz="3399" u="none" cap="none" strike="noStrike">
                <a:solidFill>
                  <a:srgbClr val="FFFFFF"/>
                </a:solidFill>
                <a:latin typeface="Raleway"/>
                <a:ea typeface="Raleway"/>
                <a:cs typeface="Raleway"/>
                <a:sym typeface="Raleway"/>
              </a:rPr>
              <a:t>Wallenberg personally chases down the groups of detainees on the Death Marches, handing out protective passes to as many as possible, thus granting these individuals the right to enter Sweden.</a:t>
            </a:r>
            <a:endParaRPr b="0" i="0" sz="1400" u="none" cap="none" strike="noStrike">
              <a:solidFill>
                <a:srgbClr val="000000"/>
              </a:solidFill>
              <a:latin typeface="Arial"/>
              <a:ea typeface="Arial"/>
              <a:cs typeface="Arial"/>
              <a:sym typeface="Arial"/>
            </a:endParaRPr>
          </a:p>
        </p:txBody>
      </p:sp>
      <p:sp>
        <p:nvSpPr>
          <p:cNvPr id="212" name="Google Shape;212;p17"/>
          <p:cNvSpPr/>
          <p:nvPr/>
        </p:nvSpPr>
        <p:spPr>
          <a:xfrm>
            <a:off x="10669199" y="2312401"/>
            <a:ext cx="6610868" cy="4129432"/>
          </a:xfrm>
          <a:custGeom>
            <a:rect b="b" l="l" r="r" t="t"/>
            <a:pathLst>
              <a:path extrusionOk="0" h="3850286" w="5811752">
                <a:moveTo>
                  <a:pt x="0" y="0"/>
                </a:moveTo>
                <a:lnTo>
                  <a:pt x="5811752" y="0"/>
                </a:lnTo>
                <a:lnTo>
                  <a:pt x="5811752" y="3850285"/>
                </a:lnTo>
                <a:lnTo>
                  <a:pt x="0" y="3850285"/>
                </a:lnTo>
                <a:lnTo>
                  <a:pt x="0" y="0"/>
                </a:lnTo>
                <a:close/>
              </a:path>
            </a:pathLst>
          </a:custGeom>
          <a:blipFill rotWithShape="1">
            <a:blip r:embed="rId3">
              <a:alphaModFix/>
            </a:blip>
            <a:stretch>
              <a:fillRect b="0" l="0" r="0" t="0"/>
            </a:stretch>
          </a:blipFill>
          <a:ln>
            <a:noFill/>
          </a:ln>
        </p:spPr>
      </p:sp>
      <p:sp>
        <p:nvSpPr>
          <p:cNvPr id="213" name="Google Shape;213;p17"/>
          <p:cNvSpPr txBox="1"/>
          <p:nvPr/>
        </p:nvSpPr>
        <p:spPr>
          <a:xfrm>
            <a:off x="12052075" y="6527425"/>
            <a:ext cx="5229600" cy="12735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2177"/>
              <a:buFont typeface="Arial"/>
              <a:buNone/>
            </a:pPr>
            <a:r>
              <a:rPr b="0" i="0" lang="en-US" sz="2177" u="none" cap="none" strike="noStrike">
                <a:solidFill>
                  <a:srgbClr val="004AAD"/>
                </a:solidFill>
                <a:latin typeface="Raleway"/>
                <a:ea typeface="Raleway"/>
                <a:cs typeface="Raleway"/>
                <a:sym typeface="Raleway"/>
              </a:rPr>
              <a:t>Wallenberg (right, hands clasped) distributing Swedish passes to Hungarian Jews at Budapest train station</a:t>
            </a:r>
            <a:endParaRPr b="0" i="0" sz="1000" u="none" cap="none" strike="noStrike">
              <a:solidFill>
                <a:srgbClr val="000000"/>
              </a:solidFill>
              <a:latin typeface="Arial"/>
              <a:ea typeface="Arial"/>
              <a:cs typeface="Arial"/>
              <a:sym typeface="Arial"/>
            </a:endParaRPr>
          </a:p>
        </p:txBody>
      </p:sp>
      <p:sp>
        <p:nvSpPr>
          <p:cNvPr id="214" name="Google Shape;214;p17"/>
          <p:cNvSpPr/>
          <p:nvPr/>
        </p:nvSpPr>
        <p:spPr>
          <a:xfrm>
            <a:off x="17384750" y="2312450"/>
            <a:ext cx="65700" cy="4129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7"/>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16</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p:nvPr/>
        </p:nvSpPr>
        <p:spPr>
          <a:xfrm>
            <a:off x="0" y="-14288"/>
            <a:ext cx="13496612" cy="10315575"/>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221" name="Google Shape;221;p18"/>
          <p:cNvSpPr txBox="1"/>
          <p:nvPr/>
        </p:nvSpPr>
        <p:spPr>
          <a:xfrm>
            <a:off x="1028700" y="2697275"/>
            <a:ext cx="10794900" cy="5310900"/>
          </a:xfrm>
          <a:prstGeom prst="rect">
            <a:avLst/>
          </a:prstGeom>
          <a:noFill/>
          <a:ln>
            <a:noFill/>
          </a:ln>
        </p:spPr>
        <p:txBody>
          <a:bodyPr anchorCtr="0" anchor="t" bIns="0" lIns="0" spcFirstLastPara="1" rIns="0" wrap="square" tIns="0">
            <a:spAutoFit/>
          </a:bodyPr>
          <a:lstStyle/>
          <a:p>
            <a:pPr indent="0" lvl="0" marL="0" marR="0" rtl="0" algn="l">
              <a:lnSpc>
                <a:spcPct val="150029"/>
              </a:lnSpc>
              <a:spcBef>
                <a:spcPts val="0"/>
              </a:spcBef>
              <a:spcAft>
                <a:spcPts val="0"/>
              </a:spcAft>
              <a:buClr>
                <a:srgbClr val="000000"/>
              </a:buClr>
              <a:buSzPts val="3000"/>
              <a:buFont typeface="Arial"/>
              <a:buNone/>
            </a:pPr>
            <a:r>
              <a:rPr b="0" i="0" lang="en-US" sz="3000" u="none" cap="none" strike="noStrike">
                <a:solidFill>
                  <a:schemeClr val="lt1"/>
                </a:solidFill>
                <a:latin typeface="Raleway"/>
                <a:ea typeface="Raleway"/>
                <a:cs typeface="Raleway"/>
                <a:sym typeface="Raleway"/>
              </a:rPr>
              <a:t>On January 17, 1945, the Soviet Forces’ Red Army detains Wallenberg on unfounded suspicions of espionage.</a:t>
            </a:r>
            <a:endParaRPr b="0" i="0" sz="3000" u="none" cap="none" strike="noStrike">
              <a:solidFill>
                <a:schemeClr val="lt1"/>
              </a:solidFill>
              <a:latin typeface="Raleway"/>
              <a:ea typeface="Raleway"/>
              <a:cs typeface="Raleway"/>
              <a:sym typeface="Raleway"/>
            </a:endParaRPr>
          </a:p>
          <a:p>
            <a:pPr indent="0" lvl="0" marL="0" marR="0" rtl="0" algn="l">
              <a:lnSpc>
                <a:spcPct val="150029"/>
              </a:lnSpc>
              <a:spcBef>
                <a:spcPts val="0"/>
              </a:spcBef>
              <a:spcAft>
                <a:spcPts val="0"/>
              </a:spcAft>
              <a:buClr>
                <a:schemeClr val="dk1"/>
              </a:buClr>
              <a:buSzPts val="1500"/>
              <a:buFont typeface="Arial"/>
              <a:buNone/>
            </a:pPr>
            <a:r>
              <a:t/>
            </a:r>
            <a:endParaRPr b="0" i="0" sz="1500" u="none" cap="none" strike="noStrike">
              <a:solidFill>
                <a:schemeClr val="lt1"/>
              </a:solidFill>
              <a:latin typeface="Raleway"/>
              <a:ea typeface="Raleway"/>
              <a:cs typeface="Raleway"/>
              <a:sym typeface="Raleway"/>
            </a:endParaRPr>
          </a:p>
          <a:p>
            <a:pPr indent="0" lvl="0" marL="0" marR="0" rtl="0" algn="l">
              <a:lnSpc>
                <a:spcPct val="150029"/>
              </a:lnSpc>
              <a:spcBef>
                <a:spcPts val="0"/>
              </a:spcBef>
              <a:spcAft>
                <a:spcPts val="0"/>
              </a:spcAft>
              <a:buClr>
                <a:srgbClr val="000000"/>
              </a:buClr>
              <a:buSzPts val="3000"/>
              <a:buFont typeface="Arial"/>
              <a:buNone/>
            </a:pPr>
            <a:r>
              <a:rPr b="0" i="0" lang="en-US" sz="3000" u="none" cap="none" strike="noStrike">
                <a:solidFill>
                  <a:schemeClr val="lt1"/>
                </a:solidFill>
                <a:latin typeface="Raleway"/>
                <a:ea typeface="Raleway"/>
                <a:cs typeface="Raleway"/>
                <a:sym typeface="Raleway"/>
              </a:rPr>
              <a:t>Wallenberg’s whereabouts become unknown thereafter. </a:t>
            </a:r>
            <a:endParaRPr b="0" i="0" sz="3000" u="none" cap="none" strike="noStrike">
              <a:solidFill>
                <a:schemeClr val="lt1"/>
              </a:solidFill>
              <a:latin typeface="Raleway"/>
              <a:ea typeface="Raleway"/>
              <a:cs typeface="Raleway"/>
              <a:sym typeface="Raleway"/>
            </a:endParaRPr>
          </a:p>
          <a:p>
            <a:pPr indent="0" lvl="0" marL="0" marR="0" rtl="0" algn="l">
              <a:lnSpc>
                <a:spcPct val="150029"/>
              </a:lnSpc>
              <a:spcBef>
                <a:spcPts val="0"/>
              </a:spcBef>
              <a:spcAft>
                <a:spcPts val="0"/>
              </a:spcAft>
              <a:buClr>
                <a:srgbClr val="000000"/>
              </a:buClr>
              <a:buSzPts val="1500"/>
              <a:buFont typeface="Arial"/>
              <a:buNone/>
            </a:pPr>
            <a:r>
              <a:t/>
            </a:r>
            <a:endParaRPr b="0" i="0" sz="1500" u="none" cap="none" strike="noStrike">
              <a:solidFill>
                <a:schemeClr val="lt1"/>
              </a:solidFill>
              <a:latin typeface="Raleway"/>
              <a:ea typeface="Raleway"/>
              <a:cs typeface="Raleway"/>
              <a:sym typeface="Raleway"/>
            </a:endParaRPr>
          </a:p>
          <a:p>
            <a:pPr indent="0" lvl="0" marL="0" marR="0" rtl="0" algn="l">
              <a:lnSpc>
                <a:spcPct val="150000"/>
              </a:lnSpc>
              <a:spcBef>
                <a:spcPts val="0"/>
              </a:spcBef>
              <a:spcAft>
                <a:spcPts val="1500"/>
              </a:spcAft>
              <a:buClr>
                <a:schemeClr val="dk1"/>
              </a:buClr>
              <a:buSzPts val="3000"/>
              <a:buFont typeface="Arial"/>
              <a:buNone/>
            </a:pPr>
            <a:r>
              <a:rPr b="0" i="0" lang="en-US" sz="3000" u="none" cap="none" strike="noStrike">
                <a:solidFill>
                  <a:schemeClr val="lt1"/>
                </a:solidFill>
                <a:latin typeface="Raleway"/>
                <a:ea typeface="Raleway"/>
                <a:cs typeface="Raleway"/>
                <a:sym typeface="Raleway"/>
              </a:rPr>
              <a:t>It is not until 1956 that the Soviet Union admits to Wallenberg’s imprisonment, confirming not only his captivity, but his death in captivity. His death certificate is not handed over, nor is his place of burial shared with his family.</a:t>
            </a:r>
            <a:endParaRPr b="0" i="0" sz="3000" u="none" cap="none" strike="noStrike">
              <a:solidFill>
                <a:schemeClr val="lt1"/>
              </a:solidFill>
              <a:latin typeface="Raleway"/>
              <a:ea typeface="Raleway"/>
              <a:cs typeface="Raleway"/>
              <a:sym typeface="Raleway"/>
            </a:endParaRPr>
          </a:p>
        </p:txBody>
      </p:sp>
      <p:sp>
        <p:nvSpPr>
          <p:cNvPr id="222" name="Google Shape;222;p18"/>
          <p:cNvSpPr/>
          <p:nvPr/>
        </p:nvSpPr>
        <p:spPr>
          <a:xfrm>
            <a:off x="12423457" y="2163870"/>
            <a:ext cx="4988243" cy="6650990"/>
          </a:xfrm>
          <a:custGeom>
            <a:rect b="b" l="l" r="r" t="t"/>
            <a:pathLst>
              <a:path extrusionOk="0" h="6650990" w="4988243">
                <a:moveTo>
                  <a:pt x="0" y="0"/>
                </a:moveTo>
                <a:lnTo>
                  <a:pt x="4988243" y="0"/>
                </a:lnTo>
                <a:lnTo>
                  <a:pt x="4988243" y="6650990"/>
                </a:lnTo>
                <a:lnTo>
                  <a:pt x="0" y="6650990"/>
                </a:lnTo>
                <a:lnTo>
                  <a:pt x="0" y="0"/>
                </a:lnTo>
                <a:close/>
              </a:path>
            </a:pathLst>
          </a:custGeom>
          <a:blipFill rotWithShape="1">
            <a:blip r:embed="rId3">
              <a:alphaModFix/>
            </a:blip>
            <a:stretch>
              <a:fillRect b="0" l="0" r="0" t="0"/>
            </a:stretch>
          </a:blipFill>
          <a:ln>
            <a:noFill/>
          </a:ln>
        </p:spPr>
      </p:sp>
      <p:sp>
        <p:nvSpPr>
          <p:cNvPr id="223" name="Google Shape;223;p18"/>
          <p:cNvSpPr txBox="1"/>
          <p:nvPr/>
        </p:nvSpPr>
        <p:spPr>
          <a:xfrm>
            <a:off x="1028700" y="578802"/>
            <a:ext cx="93237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Wallenberg’s Disappearance</a:t>
            </a:r>
            <a:endParaRPr b="0" i="0" sz="1400" u="none" cap="none" strike="noStrike">
              <a:solidFill>
                <a:srgbClr val="000000"/>
              </a:solidFill>
              <a:latin typeface="Arial"/>
              <a:ea typeface="Arial"/>
              <a:cs typeface="Arial"/>
              <a:sym typeface="Arial"/>
            </a:endParaRPr>
          </a:p>
        </p:txBody>
      </p:sp>
      <p:sp>
        <p:nvSpPr>
          <p:cNvPr id="224" name="Google Shape;224;p18"/>
          <p:cNvSpPr/>
          <p:nvPr/>
        </p:nvSpPr>
        <p:spPr>
          <a:xfrm>
            <a:off x="17503400" y="2163863"/>
            <a:ext cx="86100" cy="66510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18"/>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17</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1ee572a240d_0_35"/>
          <p:cNvSpPr/>
          <p:nvPr/>
        </p:nvSpPr>
        <p:spPr>
          <a:xfrm>
            <a:off x="0" y="-28575"/>
            <a:ext cx="182880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ee572a240d_0_35"/>
          <p:cNvSpPr txBox="1"/>
          <p:nvPr/>
        </p:nvSpPr>
        <p:spPr>
          <a:xfrm>
            <a:off x="1028700" y="850975"/>
            <a:ext cx="14489100" cy="677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4399"/>
              <a:buFont typeface="Arial"/>
              <a:buNone/>
            </a:pPr>
            <a:r>
              <a:rPr b="1" i="0" lang="en-US" sz="4399" u="none" cap="none" strike="noStrike">
                <a:solidFill>
                  <a:srgbClr val="FFFFFF"/>
                </a:solidFill>
                <a:latin typeface="Playfair Display"/>
                <a:ea typeface="Playfair Display"/>
                <a:cs typeface="Playfair Display"/>
                <a:sym typeface="Playfair Display"/>
              </a:rPr>
              <a:t>Wallenberg’s Impact: Testimony of Survivors</a:t>
            </a:r>
            <a:endParaRPr b="1" i="0" sz="4699" u="none" cap="none" strike="noStrike">
              <a:solidFill>
                <a:srgbClr val="FFFFFF"/>
              </a:solidFill>
              <a:latin typeface="Playfair Display"/>
              <a:ea typeface="Playfair Display"/>
              <a:cs typeface="Playfair Display"/>
              <a:sym typeface="Playfair Display"/>
            </a:endParaRPr>
          </a:p>
        </p:txBody>
      </p:sp>
      <p:pic>
        <p:nvPicPr>
          <p:cNvPr descr="Vera Goodkin was born in Hradec Kralove, Czechoslovakia in 1930. Her family fled to Hungary, where after the German occupation they were protected by Raoul Wallenberg. Vera Goodkin remembers her father's meeting with Wallenberg.&#10;http://www.yadvashem.org/righteous/stories/wallenberg&#10;&#10;This story was prepared with the support of The Conference on Jewish Material Claims Against Germany" id="232" name="Google Shape;232;g1ee572a240d_0_35" title="Saved by Righteous Among the Nations Raoul Wallenberg in Budpaest: Vera Goodkin's testimony">
            <a:hlinkClick r:id="rId3"/>
          </p:cNvPr>
          <p:cNvPicPr preferRelativeResize="0"/>
          <p:nvPr/>
        </p:nvPicPr>
        <p:blipFill rotWithShape="1">
          <a:blip r:embed="rId4">
            <a:alphaModFix/>
          </a:blip>
          <a:srcRect b="0" l="0" r="0" t="0"/>
          <a:stretch/>
        </p:blipFill>
        <p:spPr>
          <a:xfrm>
            <a:off x="1930150" y="5292575"/>
            <a:ext cx="4360050" cy="2452525"/>
          </a:xfrm>
          <a:prstGeom prst="rect">
            <a:avLst/>
          </a:prstGeom>
          <a:noFill/>
          <a:ln>
            <a:noFill/>
          </a:ln>
        </p:spPr>
      </p:pic>
      <p:pic>
        <p:nvPicPr>
          <p:cNvPr descr="Jewish Holocaust survivor, Agnes Adachi, recounts Raoul Wallenberg arriving in Budapest in 1944. &#10;&#10;Raoul Wallenberg was a Swedish diplomat and architect, who saved thousands of Jews in German-occupied Hungary.&#10;&#10;To view Agnes Adachi’s full testimony, visit https://vhaonline.usc.edu/viewingPage?testimonyID=13900&amp;returnIndex=0.&#10;&#10;Learn more about USC Shoah Foundation: https://sfi.usc.edu/&#10;&#10;SUBSCRIBE: https://www.youtube.com/c/USCShoahFoundation/?sub_confirmation=1&#10;&#10;Connect with USC Shoah Foundation:&#10;Facebook: https://www.facebook.com/USCSFI&#10;Twitter: https://twitter.com/USCShoahFdn&#10;Instagram: https://www.instagram.com/uscshoahfoundation/&#10;IWitness: http://iwitness.usc.edu/SFI/&#10;&#10;Website: https://sfi.usc.edu/&#10;&#10;About USC Shoah Foundation:&#10;USC Shoah Foundation – The Institute for Visual History and Education develops&#10;empathy, understanding and respect through testimony, using its Visual History Archive of more than 55,000 video testimonies, academic programs and partnerships across USC and 170 universities, and award-winning IWitness education program. USC Shoah Foundation’s interactive programming, research and materials are accessed in museums and universities, cited by government leaders and NGOs, and taught in classrooms around the world. Now in its third decade, USC Shoah Foundation reaches millions of people on six continents from its home at the University of Southern California.&#10;&#10;Copyright USC Shoah Foundation – The Institute for Visual History and Education&#10;&#10;#jewishsurvivor #uscshoah #holocaust #wwii #antisemitism #discrimination #nazis #Swedish #architecture #Budapest #diplomat" id="233" name="Google Shape;233;g1ee572a240d_0_35" title="The Arrival of Raoul Wallenberg | Agnes Adachi | USC Shoah Foundation">
            <a:hlinkClick r:id="rId5"/>
          </p:cNvPr>
          <p:cNvPicPr preferRelativeResize="0"/>
          <p:nvPr/>
        </p:nvPicPr>
        <p:blipFill rotWithShape="1">
          <a:blip r:embed="rId6">
            <a:alphaModFix/>
          </a:blip>
          <a:srcRect b="0" l="0" r="0" t="0"/>
          <a:stretch/>
        </p:blipFill>
        <p:spPr>
          <a:xfrm>
            <a:off x="7054050" y="5292575"/>
            <a:ext cx="4360050" cy="2452528"/>
          </a:xfrm>
          <a:prstGeom prst="rect">
            <a:avLst/>
          </a:prstGeom>
          <a:noFill/>
          <a:ln>
            <a:noFill/>
          </a:ln>
        </p:spPr>
      </p:pic>
      <p:sp>
        <p:nvSpPr>
          <p:cNvPr id="234" name="Google Shape;234;g1ee572a240d_0_35"/>
          <p:cNvSpPr txBox="1"/>
          <p:nvPr/>
        </p:nvSpPr>
        <p:spPr>
          <a:xfrm>
            <a:off x="1895275" y="8064075"/>
            <a:ext cx="44298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Vera Goodkin’s Testimony</a:t>
            </a:r>
            <a:endParaRPr b="0" i="0" sz="3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(4 min)</a:t>
            </a:r>
            <a:endParaRPr b="0" i="0" sz="3200" u="none" cap="none" strike="noStrike">
              <a:solidFill>
                <a:schemeClr val="lt1"/>
              </a:solidFill>
              <a:latin typeface="Calibri"/>
              <a:ea typeface="Calibri"/>
              <a:cs typeface="Calibri"/>
              <a:sym typeface="Calibri"/>
            </a:endParaRPr>
          </a:p>
        </p:txBody>
      </p:sp>
      <p:sp>
        <p:nvSpPr>
          <p:cNvPr id="235" name="Google Shape;235;g1ee572a240d_0_35"/>
          <p:cNvSpPr txBox="1"/>
          <p:nvPr/>
        </p:nvSpPr>
        <p:spPr>
          <a:xfrm>
            <a:off x="6958500" y="8064075"/>
            <a:ext cx="45234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Agnes Adachi’s Testimony (7 min)</a:t>
            </a:r>
            <a:endParaRPr b="0" i="0" sz="3200" u="none" cap="none" strike="noStrike">
              <a:solidFill>
                <a:schemeClr val="lt1"/>
              </a:solidFill>
              <a:latin typeface="Calibri"/>
              <a:ea typeface="Calibri"/>
              <a:cs typeface="Calibri"/>
              <a:sym typeface="Calibri"/>
            </a:endParaRPr>
          </a:p>
        </p:txBody>
      </p:sp>
      <p:pic>
        <p:nvPicPr>
          <p:cNvPr descr="When the Jews of Budapest were set to be deported in 1944, Raoul Wallenberg, a Swedish diplomat stationed in Hungary during WWII, led an operation to save them. He paid a heavy price for his bravery: Wallenberg was detained 75 years ago today on January 17, 1945. He was not seen from again. His efforts saved 140,000 Jews from certain death." id="236" name="Google Shape;236;g1ee572a240d_0_35" title="The bravery of Swedish diplomat Raoul Wallenberg">
            <a:hlinkClick r:id="rId7"/>
          </p:cNvPr>
          <p:cNvPicPr preferRelativeResize="0"/>
          <p:nvPr/>
        </p:nvPicPr>
        <p:blipFill rotWithShape="1">
          <a:blip r:embed="rId8">
            <a:alphaModFix/>
          </a:blip>
          <a:srcRect b="0" l="0" r="0" t="0"/>
          <a:stretch/>
        </p:blipFill>
        <p:spPr>
          <a:xfrm>
            <a:off x="12158150" y="5292575"/>
            <a:ext cx="4360050" cy="2452528"/>
          </a:xfrm>
          <a:prstGeom prst="rect">
            <a:avLst/>
          </a:prstGeom>
          <a:noFill/>
          <a:ln>
            <a:noFill/>
          </a:ln>
        </p:spPr>
      </p:pic>
      <p:sp>
        <p:nvSpPr>
          <p:cNvPr id="237" name="Google Shape;237;g1ee572a240d_0_35"/>
          <p:cNvSpPr txBox="1"/>
          <p:nvPr/>
        </p:nvSpPr>
        <p:spPr>
          <a:xfrm>
            <a:off x="12194525" y="8064075"/>
            <a:ext cx="42873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Summary of Testimonies (2 min)</a:t>
            </a:r>
            <a:endParaRPr b="0" i="0" sz="3200" u="none" cap="none" strike="noStrike">
              <a:solidFill>
                <a:schemeClr val="lt1"/>
              </a:solidFill>
              <a:latin typeface="Calibri"/>
              <a:ea typeface="Calibri"/>
              <a:cs typeface="Calibri"/>
              <a:sym typeface="Calibri"/>
            </a:endParaRPr>
          </a:p>
        </p:txBody>
      </p:sp>
      <p:sp>
        <p:nvSpPr>
          <p:cNvPr id="238" name="Google Shape;238;g1ee572a240d_0_35"/>
          <p:cNvSpPr txBox="1"/>
          <p:nvPr/>
        </p:nvSpPr>
        <p:spPr>
          <a:xfrm>
            <a:off x="3247050" y="2427900"/>
            <a:ext cx="11793900" cy="1801200"/>
          </a:xfrm>
          <a:prstGeom prst="rect">
            <a:avLst/>
          </a:prstGeom>
          <a:noFill/>
          <a:ln>
            <a:noFill/>
          </a:ln>
        </p:spPr>
        <p:txBody>
          <a:bodyPr anchorCtr="0" anchor="t" bIns="91425" lIns="91425" spcFirstLastPara="1" rIns="91425" wrap="square" tIns="91425">
            <a:spAutoFit/>
          </a:bodyPr>
          <a:lstStyle/>
          <a:p>
            <a:pPr indent="0" lvl="0" marL="0" marR="0" rtl="0" algn="ctr">
              <a:lnSpc>
                <a:spcPct val="150054"/>
              </a:lnSpc>
              <a:spcBef>
                <a:spcPts val="0"/>
              </a:spcBef>
              <a:spcAft>
                <a:spcPts val="0"/>
              </a:spcAft>
              <a:buClr>
                <a:schemeClr val="dk1"/>
              </a:buClr>
              <a:buSzPts val="4200"/>
              <a:buFont typeface="Arial"/>
              <a:buNone/>
            </a:pPr>
            <a:r>
              <a:rPr b="0" i="0" lang="en-US" sz="4200" u="none" cap="none" strike="noStrike">
                <a:solidFill>
                  <a:schemeClr val="lt1"/>
                </a:solidFill>
                <a:latin typeface="Playfair Display"/>
                <a:ea typeface="Playfair Display"/>
                <a:cs typeface="Playfair Display"/>
                <a:sym typeface="Playfair Display"/>
              </a:rPr>
              <a:t>Wallenberg’s efforts are recognized as having saved the lives of 100,000 Jews.</a:t>
            </a:r>
            <a:endParaRPr b="0" i="0" sz="4200" u="none" cap="none" strike="noStrike">
              <a:solidFill>
                <a:schemeClr val="dk1"/>
              </a:solidFill>
              <a:latin typeface="Playfair Display"/>
              <a:ea typeface="Playfair Display"/>
              <a:cs typeface="Playfair Display"/>
              <a:sym typeface="Playfair Display"/>
            </a:endParaRPr>
          </a:p>
        </p:txBody>
      </p:sp>
      <p:sp>
        <p:nvSpPr>
          <p:cNvPr id="239" name="Google Shape;239;g1ee572a240d_0_35"/>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18</a:t>
            </a:r>
            <a:endParaRPr b="0" i="0" sz="3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3"/>
          <p:cNvSpPr/>
          <p:nvPr/>
        </p:nvSpPr>
        <p:spPr>
          <a:xfrm>
            <a:off x="0" y="-14300"/>
            <a:ext cx="10685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3"/>
          <p:cNvSpPr txBox="1"/>
          <p:nvPr/>
        </p:nvSpPr>
        <p:spPr>
          <a:xfrm>
            <a:off x="1028700" y="2000450"/>
            <a:ext cx="8814300" cy="67299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015"/>
              <a:buFont typeface="Arial"/>
              <a:buNone/>
            </a:pPr>
            <a:r>
              <a:rPr b="0" i="0" lang="en-US" sz="3015" u="none" cap="none" strike="noStrike">
                <a:solidFill>
                  <a:srgbClr val="FFFFFF"/>
                </a:solidFill>
                <a:latin typeface="Raleway"/>
                <a:ea typeface="Raleway"/>
                <a:cs typeface="Raleway"/>
                <a:sym typeface="Raleway"/>
              </a:rPr>
              <a:t>For his incredible bravery and sense of morality, on November 26, 1963, Wallenberg is recognized by Yad Vashem as Righteous Among the Nations, an honorific granted by the Supreme Court of the State of Israel to all the non-Jews who, out of pure altruism, risked their own lives to help protect Europe’s Jews from the Nazis.</a:t>
            </a:r>
            <a:endParaRPr b="0" i="0" sz="3015"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3015"/>
              <a:buFont typeface="Arial"/>
              <a:buNone/>
            </a:pPr>
            <a:r>
              <a:t/>
            </a:r>
            <a:endParaRPr b="0" i="0" sz="3015"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3015"/>
              <a:buFont typeface="Arial"/>
              <a:buNone/>
            </a:pPr>
            <a:r>
              <a:rPr b="0" i="0" lang="en-US" sz="3015" u="none" cap="none" strike="noStrike">
                <a:solidFill>
                  <a:srgbClr val="FFFFFF"/>
                </a:solidFill>
                <a:latin typeface="Raleway"/>
                <a:ea typeface="Raleway"/>
                <a:cs typeface="Raleway"/>
                <a:sym typeface="Raleway"/>
              </a:rPr>
              <a:t>Hebrew inscription on medal: </a:t>
            </a:r>
            <a:r>
              <a:rPr b="1" i="0" lang="en-US" sz="3015" u="none" cap="none" strike="noStrike">
                <a:solidFill>
                  <a:srgbClr val="FFFFFF"/>
                </a:solidFill>
                <a:latin typeface="Raleway"/>
                <a:ea typeface="Raleway"/>
                <a:cs typeface="Raleway"/>
                <a:sym typeface="Raleway"/>
              </a:rPr>
              <a:t>“Whoever saves one life saves the world entire.”</a:t>
            </a:r>
            <a:endParaRPr b="1" i="0" sz="3015" u="none" cap="none" strike="noStrike">
              <a:solidFill>
                <a:srgbClr val="FFFFFF"/>
              </a:solidFill>
              <a:latin typeface="Raleway"/>
              <a:ea typeface="Raleway"/>
              <a:cs typeface="Raleway"/>
              <a:sym typeface="Raleway"/>
            </a:endParaRPr>
          </a:p>
        </p:txBody>
      </p:sp>
      <p:sp>
        <p:nvSpPr>
          <p:cNvPr id="246" name="Google Shape;246;p23"/>
          <p:cNvSpPr/>
          <p:nvPr/>
        </p:nvSpPr>
        <p:spPr>
          <a:xfrm>
            <a:off x="11646775" y="4873000"/>
            <a:ext cx="5556330" cy="5072029"/>
          </a:xfrm>
          <a:custGeom>
            <a:rect b="b" l="l" r="r" t="t"/>
            <a:pathLst>
              <a:path extrusionOk="0" h="6877327" w="6796734">
                <a:moveTo>
                  <a:pt x="0" y="0"/>
                </a:moveTo>
                <a:lnTo>
                  <a:pt x="6796734" y="0"/>
                </a:lnTo>
                <a:lnTo>
                  <a:pt x="6796734" y="6877327"/>
                </a:lnTo>
                <a:lnTo>
                  <a:pt x="0" y="6877327"/>
                </a:lnTo>
                <a:lnTo>
                  <a:pt x="0" y="0"/>
                </a:lnTo>
                <a:close/>
              </a:path>
            </a:pathLst>
          </a:custGeom>
          <a:blipFill rotWithShape="1">
            <a:blip r:embed="rId3">
              <a:alphaModFix/>
            </a:blip>
            <a:stretch>
              <a:fillRect b="0" l="0" r="0" t="0"/>
            </a:stretch>
          </a:blipFill>
          <a:ln cap="sq" cmpd="sng" w="66675">
            <a:solidFill>
              <a:srgbClr val="004AAD"/>
            </a:solidFill>
            <a:prstDash val="solid"/>
            <a:miter lim="8000"/>
            <a:headEnd len="sm" w="sm" type="none"/>
            <a:tailEnd len="sm" w="sm" type="none"/>
          </a:ln>
        </p:spPr>
      </p:sp>
      <p:sp>
        <p:nvSpPr>
          <p:cNvPr id="247" name="Google Shape;247;p23"/>
          <p:cNvSpPr txBox="1"/>
          <p:nvPr/>
        </p:nvSpPr>
        <p:spPr>
          <a:xfrm>
            <a:off x="1028700" y="578819"/>
            <a:ext cx="9323697" cy="804513"/>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Righteous Among the Nations</a:t>
            </a:r>
            <a:endParaRPr b="0" i="0" sz="1400" u="none" cap="none" strike="noStrike">
              <a:solidFill>
                <a:srgbClr val="000000"/>
              </a:solidFill>
              <a:latin typeface="Arial"/>
              <a:ea typeface="Arial"/>
              <a:cs typeface="Arial"/>
              <a:sym typeface="Arial"/>
            </a:endParaRPr>
          </a:p>
        </p:txBody>
      </p:sp>
      <p:pic>
        <p:nvPicPr>
          <p:cNvPr descr="Armed only with his bravery and moral courage, Raoul Wallenberg saved tens of thousands of Jews from the Holocaust. It’s a story that has inspired the world. Wallenberg’s achievements are a reminder of the continuing need to fight racism. This film was produced by Riddle Films and marks the 70th anniversary of end of WW2 and the liberation of the death camps." id="248" name="Google Shape;248;p23" title="Raoul Wallenberg - If You Save One Life, You Save The Whole World">
            <a:hlinkClick r:id="rId4"/>
          </p:cNvPr>
          <p:cNvPicPr preferRelativeResize="0"/>
          <p:nvPr/>
        </p:nvPicPr>
        <p:blipFill rotWithShape="1">
          <a:blip r:embed="rId5">
            <a:alphaModFix/>
          </a:blip>
          <a:srcRect b="0" l="0" r="0" t="0"/>
          <a:stretch/>
        </p:blipFill>
        <p:spPr>
          <a:xfrm>
            <a:off x="11675025" y="1350267"/>
            <a:ext cx="5499825" cy="3093658"/>
          </a:xfrm>
          <a:prstGeom prst="rect">
            <a:avLst/>
          </a:prstGeom>
          <a:noFill/>
          <a:ln>
            <a:noFill/>
          </a:ln>
        </p:spPr>
      </p:pic>
      <p:sp>
        <p:nvSpPr>
          <p:cNvPr id="249" name="Google Shape;249;p23"/>
          <p:cNvSpPr txBox="1"/>
          <p:nvPr/>
        </p:nvSpPr>
        <p:spPr>
          <a:xfrm>
            <a:off x="11565988" y="334475"/>
            <a:ext cx="55629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004AAD"/>
                </a:solidFill>
                <a:latin typeface="Raleway"/>
                <a:ea typeface="Raleway"/>
                <a:cs typeface="Raleway"/>
                <a:sym typeface="Raleway"/>
              </a:rPr>
              <a:t>Watch: “If you save one life, you save the whole world”</a:t>
            </a:r>
            <a:endParaRPr b="1" i="0" sz="2500" u="none" cap="none" strike="noStrike">
              <a:solidFill>
                <a:srgbClr val="004AAD"/>
              </a:solidFill>
              <a:latin typeface="Raleway"/>
              <a:ea typeface="Raleway"/>
              <a:cs typeface="Raleway"/>
              <a:sym typeface="Raleway"/>
            </a:endParaRPr>
          </a:p>
        </p:txBody>
      </p:sp>
      <p:sp>
        <p:nvSpPr>
          <p:cNvPr id="250" name="Google Shape;250;p23"/>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19</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1ee572a240d_0_68"/>
          <p:cNvSpPr/>
          <p:nvPr/>
        </p:nvSpPr>
        <p:spPr>
          <a:xfrm>
            <a:off x="0" y="-14300"/>
            <a:ext cx="129105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1ee572a240d_0_68"/>
          <p:cNvSpPr txBox="1"/>
          <p:nvPr/>
        </p:nvSpPr>
        <p:spPr>
          <a:xfrm>
            <a:off x="693575" y="1583400"/>
            <a:ext cx="11352600" cy="1523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rgbClr val="000000"/>
              </a:buClr>
              <a:buSzPts val="3000"/>
              <a:buFont typeface="Arial"/>
              <a:buNone/>
            </a:pPr>
            <a:r>
              <a:rPr b="0" i="0" lang="en-US" sz="3000" u="none" cap="none" strike="noStrike">
                <a:solidFill>
                  <a:srgbClr val="FFFFFF"/>
                </a:solidFill>
                <a:latin typeface="Raleway"/>
                <a:ea typeface="Raleway"/>
                <a:cs typeface="Raleway"/>
                <a:sym typeface="Raleway"/>
              </a:rPr>
              <a:t>Countless countries around the globe have created monuments in Wallenberg’s honour. He is an honorary citizen of the United Kingdom, the United States, Hungary, Canada, and Israel.</a:t>
            </a:r>
            <a:endParaRPr b="0" i="0" sz="1100" u="none" cap="none" strike="noStrike">
              <a:solidFill>
                <a:srgbClr val="000000"/>
              </a:solidFill>
              <a:latin typeface="Arial"/>
              <a:ea typeface="Arial"/>
              <a:cs typeface="Arial"/>
              <a:sym typeface="Arial"/>
            </a:endParaRPr>
          </a:p>
        </p:txBody>
      </p:sp>
      <p:sp>
        <p:nvSpPr>
          <p:cNvPr id="257" name="Google Shape;257;g1ee572a240d_0_68"/>
          <p:cNvSpPr txBox="1"/>
          <p:nvPr/>
        </p:nvSpPr>
        <p:spPr>
          <a:xfrm>
            <a:off x="693575" y="515669"/>
            <a:ext cx="93237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Homage to Wallenberg</a:t>
            </a:r>
            <a:endParaRPr b="0" i="0" sz="1400" u="none" cap="none" strike="noStrike">
              <a:solidFill>
                <a:srgbClr val="000000"/>
              </a:solidFill>
              <a:latin typeface="Arial"/>
              <a:ea typeface="Arial"/>
              <a:cs typeface="Arial"/>
              <a:sym typeface="Arial"/>
            </a:endParaRPr>
          </a:p>
        </p:txBody>
      </p:sp>
      <p:pic>
        <p:nvPicPr>
          <p:cNvPr id="258" name="Google Shape;258;g1ee572a240d_0_68"/>
          <p:cNvPicPr preferRelativeResize="0"/>
          <p:nvPr/>
        </p:nvPicPr>
        <p:blipFill rotWithShape="1">
          <a:blip r:embed="rId3">
            <a:alphaModFix/>
          </a:blip>
          <a:srcRect b="41906" l="36069" r="14783" t="19998"/>
          <a:stretch/>
        </p:blipFill>
        <p:spPr>
          <a:xfrm>
            <a:off x="9433275" y="3464225"/>
            <a:ext cx="2986707" cy="4115799"/>
          </a:xfrm>
          <a:prstGeom prst="rect">
            <a:avLst/>
          </a:prstGeom>
          <a:noFill/>
          <a:ln>
            <a:noFill/>
          </a:ln>
        </p:spPr>
      </p:pic>
      <p:sp>
        <p:nvSpPr>
          <p:cNvPr id="259" name="Google Shape;259;g1ee572a240d_0_68"/>
          <p:cNvSpPr txBox="1"/>
          <p:nvPr/>
        </p:nvSpPr>
        <p:spPr>
          <a:xfrm>
            <a:off x="693575" y="7704900"/>
            <a:ext cx="11726400" cy="1637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Clr>
                <a:srgbClr val="000000"/>
              </a:buClr>
              <a:buSzPts val="1900"/>
              <a:buFont typeface="Arial"/>
              <a:buNone/>
            </a:pPr>
            <a:r>
              <a:rPr b="1" i="0" lang="en-US" sz="1900" u="none" cap="none" strike="noStrike">
                <a:solidFill>
                  <a:schemeClr val="lt1"/>
                </a:solidFill>
                <a:latin typeface="Raleway"/>
                <a:ea typeface="Raleway"/>
                <a:cs typeface="Raleway"/>
                <a:sym typeface="Raleway"/>
              </a:rPr>
              <a:t>Top: </a:t>
            </a:r>
            <a:r>
              <a:rPr b="0" i="0" lang="en-US" sz="1900" u="none" cap="none" strike="noStrike">
                <a:solidFill>
                  <a:schemeClr val="lt1"/>
                </a:solidFill>
                <a:latin typeface="Raleway"/>
                <a:ea typeface="Raleway"/>
                <a:cs typeface="Raleway"/>
                <a:sym typeface="Raleway"/>
              </a:rPr>
              <a:t>The Raoul Wallenberg Memorial, Toronto, Canada. </a:t>
            </a:r>
            <a:r>
              <a:rPr b="1" i="0" lang="en-US" sz="1900" u="none" cap="none" strike="noStrike">
                <a:solidFill>
                  <a:schemeClr val="lt1"/>
                </a:solidFill>
                <a:latin typeface="Raleway"/>
                <a:ea typeface="Raleway"/>
                <a:cs typeface="Raleway"/>
                <a:sym typeface="Raleway"/>
              </a:rPr>
              <a:t>Margin, entire: </a:t>
            </a:r>
            <a:r>
              <a:rPr b="0" i="0" lang="en-US" sz="1900" u="none" cap="none" strike="noStrike">
                <a:solidFill>
                  <a:schemeClr val="lt1"/>
                </a:solidFill>
                <a:latin typeface="Raleway"/>
                <a:ea typeface="Raleway"/>
                <a:cs typeface="Raleway"/>
                <a:sym typeface="Raleway"/>
              </a:rPr>
              <a:t>Raoul Wallenberg Park, Nepean (Ottawa), Canada. </a:t>
            </a:r>
            <a:r>
              <a:rPr b="1" i="0" lang="en-US" sz="1900" u="none" cap="none" strike="noStrike">
                <a:solidFill>
                  <a:schemeClr val="lt1"/>
                </a:solidFill>
                <a:latin typeface="Raleway"/>
                <a:ea typeface="Raleway"/>
                <a:cs typeface="Raleway"/>
                <a:sym typeface="Raleway"/>
              </a:rPr>
              <a:t>Margin, top: </a:t>
            </a:r>
            <a:r>
              <a:rPr b="0" i="0" lang="en-US" sz="1900" u="none" cap="none" strike="noStrike">
                <a:solidFill>
                  <a:schemeClr val="lt1"/>
                </a:solidFill>
                <a:latin typeface="Raleway"/>
                <a:ea typeface="Raleway"/>
                <a:cs typeface="Raleway"/>
                <a:sym typeface="Raleway"/>
              </a:rPr>
              <a:t>Park sign commemorating Wallenberg. </a:t>
            </a:r>
            <a:r>
              <a:rPr b="1" i="0" lang="en-US" sz="1900" u="none" cap="none" strike="noStrike">
                <a:solidFill>
                  <a:schemeClr val="lt1"/>
                </a:solidFill>
                <a:latin typeface="Raleway"/>
                <a:ea typeface="Raleway"/>
                <a:cs typeface="Raleway"/>
                <a:sym typeface="Raleway"/>
              </a:rPr>
              <a:t>Margin, middle:</a:t>
            </a:r>
            <a:r>
              <a:rPr b="0" i="0" lang="en-US" sz="1900" u="none" cap="none" strike="noStrike">
                <a:solidFill>
                  <a:schemeClr val="lt1"/>
                </a:solidFill>
                <a:latin typeface="Raleway"/>
                <a:ea typeface="Raleway"/>
                <a:cs typeface="Raleway"/>
                <a:sym typeface="Raleway"/>
              </a:rPr>
              <a:t> “Pietà” Statue (1987) at the park, created by sculptor Uga Drava, in honour of Wallenberg.</a:t>
            </a:r>
            <a:r>
              <a:rPr b="1" i="0" lang="en-US" sz="1900" u="none" cap="none" strike="noStrike">
                <a:solidFill>
                  <a:schemeClr val="lt1"/>
                </a:solidFill>
                <a:latin typeface="Raleway"/>
                <a:ea typeface="Raleway"/>
                <a:cs typeface="Raleway"/>
                <a:sym typeface="Raleway"/>
              </a:rPr>
              <a:t> Margin, bottom: </a:t>
            </a:r>
            <a:r>
              <a:rPr b="0" i="0" lang="en-US" sz="1900" u="none" cap="none" strike="noStrike">
                <a:solidFill>
                  <a:schemeClr val="lt1"/>
                </a:solidFill>
                <a:latin typeface="Raleway"/>
                <a:ea typeface="Raleway"/>
                <a:cs typeface="Raleway"/>
                <a:sym typeface="Raleway"/>
              </a:rPr>
              <a:t>Plaque by the City of Nepean at the park featuring the Talmudic phrase “He who saves a life is as if he saved an entire world.” The plaque states that Wallenberg’s humanitarian actions in WWII saved 100,000 Jews.</a:t>
            </a:r>
            <a:endParaRPr b="0" i="0" sz="1900" u="none" cap="none" strike="noStrike">
              <a:solidFill>
                <a:schemeClr val="lt1"/>
              </a:solidFill>
              <a:latin typeface="Raleway"/>
              <a:ea typeface="Raleway"/>
              <a:cs typeface="Raleway"/>
              <a:sym typeface="Raleway"/>
            </a:endParaRPr>
          </a:p>
        </p:txBody>
      </p:sp>
      <p:pic>
        <p:nvPicPr>
          <p:cNvPr id="260" name="Google Shape;260;g1ee572a240d_0_68"/>
          <p:cNvPicPr preferRelativeResize="0"/>
          <p:nvPr/>
        </p:nvPicPr>
        <p:blipFill rotWithShape="1">
          <a:blip r:embed="rId4">
            <a:alphaModFix/>
          </a:blip>
          <a:srcRect b="11299" l="0" r="1116" t="4182"/>
          <a:stretch/>
        </p:blipFill>
        <p:spPr>
          <a:xfrm>
            <a:off x="693575" y="3451525"/>
            <a:ext cx="8560676" cy="4115799"/>
          </a:xfrm>
          <a:prstGeom prst="rect">
            <a:avLst/>
          </a:prstGeom>
          <a:noFill/>
          <a:ln>
            <a:noFill/>
          </a:ln>
        </p:spPr>
      </p:pic>
      <p:sp>
        <p:nvSpPr>
          <p:cNvPr id="261" name="Google Shape;261;g1ee572a240d_0_68"/>
          <p:cNvSpPr txBox="1"/>
          <p:nvPr/>
        </p:nvSpPr>
        <p:spPr>
          <a:xfrm>
            <a:off x="17617050" y="9609900"/>
            <a:ext cx="687600" cy="677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20</a:t>
            </a:r>
            <a:endParaRPr b="0" i="0" sz="3200" u="none" cap="none" strike="noStrike">
              <a:solidFill>
                <a:srgbClr val="004AAD"/>
              </a:solidFill>
              <a:latin typeface="Calibri"/>
              <a:ea typeface="Calibri"/>
              <a:cs typeface="Calibri"/>
              <a:sym typeface="Calibri"/>
            </a:endParaRPr>
          </a:p>
        </p:txBody>
      </p:sp>
      <p:pic>
        <p:nvPicPr>
          <p:cNvPr id="262" name="Google Shape;262;g1ee572a240d_0_68"/>
          <p:cNvPicPr preferRelativeResize="0"/>
          <p:nvPr/>
        </p:nvPicPr>
        <p:blipFill rotWithShape="1">
          <a:blip r:embed="rId5">
            <a:alphaModFix/>
          </a:blip>
          <a:srcRect b="30805" l="11440" r="18329" t="25014"/>
          <a:stretch/>
        </p:blipFill>
        <p:spPr>
          <a:xfrm>
            <a:off x="13056375" y="75825"/>
            <a:ext cx="4414825" cy="2066275"/>
          </a:xfrm>
          <a:prstGeom prst="rect">
            <a:avLst/>
          </a:prstGeom>
          <a:noFill/>
          <a:ln>
            <a:noFill/>
          </a:ln>
        </p:spPr>
      </p:pic>
      <p:pic>
        <p:nvPicPr>
          <p:cNvPr id="263" name="Google Shape;263;g1ee572a240d_0_68"/>
          <p:cNvPicPr preferRelativeResize="0"/>
          <p:nvPr/>
        </p:nvPicPr>
        <p:blipFill rotWithShape="1">
          <a:blip r:embed="rId6">
            <a:alphaModFix/>
          </a:blip>
          <a:srcRect b="18449" l="19767" r="19779" t="10395"/>
          <a:stretch/>
        </p:blipFill>
        <p:spPr>
          <a:xfrm>
            <a:off x="13062700" y="7211025"/>
            <a:ext cx="4427500" cy="2907849"/>
          </a:xfrm>
          <a:prstGeom prst="rect">
            <a:avLst/>
          </a:prstGeom>
          <a:noFill/>
          <a:ln>
            <a:noFill/>
          </a:ln>
        </p:spPr>
      </p:pic>
      <p:pic>
        <p:nvPicPr>
          <p:cNvPr id="264" name="Google Shape;264;g1ee572a240d_0_68"/>
          <p:cNvPicPr preferRelativeResize="0"/>
          <p:nvPr/>
        </p:nvPicPr>
        <p:blipFill rotWithShape="1">
          <a:blip r:embed="rId7">
            <a:alphaModFix/>
          </a:blip>
          <a:srcRect b="21959" l="0" r="0" t="15246"/>
          <a:stretch/>
        </p:blipFill>
        <p:spPr>
          <a:xfrm>
            <a:off x="13050025" y="2205242"/>
            <a:ext cx="4427501" cy="49426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7"/>
          <p:cNvSpPr/>
          <p:nvPr/>
        </p:nvSpPr>
        <p:spPr>
          <a:xfrm>
            <a:off x="-40375" y="-14300"/>
            <a:ext cx="126180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7"/>
          <p:cNvSpPr txBox="1"/>
          <p:nvPr/>
        </p:nvSpPr>
        <p:spPr>
          <a:xfrm>
            <a:off x="922175" y="468394"/>
            <a:ext cx="93237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Homage to Wallenberg</a:t>
            </a:r>
            <a:endParaRPr b="0" i="0" sz="1400" u="none" cap="none" strike="noStrike">
              <a:solidFill>
                <a:srgbClr val="000000"/>
              </a:solidFill>
              <a:latin typeface="Arial"/>
              <a:ea typeface="Arial"/>
              <a:cs typeface="Arial"/>
              <a:sym typeface="Arial"/>
            </a:endParaRPr>
          </a:p>
        </p:txBody>
      </p:sp>
      <p:pic>
        <p:nvPicPr>
          <p:cNvPr id="271" name="Google Shape;271;p27"/>
          <p:cNvPicPr preferRelativeResize="0"/>
          <p:nvPr/>
        </p:nvPicPr>
        <p:blipFill rotWithShape="1">
          <a:blip r:embed="rId3">
            <a:alphaModFix/>
          </a:blip>
          <a:srcRect b="11581" l="11552" r="2367" t="5458"/>
          <a:stretch/>
        </p:blipFill>
        <p:spPr>
          <a:xfrm>
            <a:off x="13398525" y="259325"/>
            <a:ext cx="3919149" cy="2832824"/>
          </a:xfrm>
          <a:prstGeom prst="rect">
            <a:avLst/>
          </a:prstGeom>
          <a:noFill/>
          <a:ln>
            <a:noFill/>
          </a:ln>
        </p:spPr>
      </p:pic>
      <p:sp>
        <p:nvSpPr>
          <p:cNvPr id="272" name="Google Shape;272;p27"/>
          <p:cNvSpPr txBox="1"/>
          <p:nvPr/>
        </p:nvSpPr>
        <p:spPr>
          <a:xfrm>
            <a:off x="13398521" y="3092150"/>
            <a:ext cx="3547800" cy="30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rgbClr val="004AAD"/>
                </a:solidFill>
                <a:latin typeface="Raleway"/>
                <a:ea typeface="Raleway"/>
                <a:cs typeface="Raleway"/>
                <a:sym typeface="Raleway"/>
              </a:rPr>
              <a:t>Street in Jerusalem, Israel</a:t>
            </a:r>
            <a:endParaRPr b="0" i="0" sz="2000" u="none" cap="none" strike="noStrike">
              <a:solidFill>
                <a:srgbClr val="1C4587"/>
              </a:solidFill>
              <a:latin typeface="Arial"/>
              <a:ea typeface="Arial"/>
              <a:cs typeface="Arial"/>
              <a:sym typeface="Arial"/>
            </a:endParaRPr>
          </a:p>
        </p:txBody>
      </p:sp>
      <p:pic>
        <p:nvPicPr>
          <p:cNvPr id="273" name="Google Shape;273;p27"/>
          <p:cNvPicPr preferRelativeResize="0"/>
          <p:nvPr/>
        </p:nvPicPr>
        <p:blipFill rotWithShape="1">
          <a:blip r:embed="rId4">
            <a:alphaModFix/>
          </a:blip>
          <a:srcRect b="25220" l="19274" r="26630" t="14341"/>
          <a:stretch/>
        </p:blipFill>
        <p:spPr>
          <a:xfrm>
            <a:off x="1544025" y="1736150"/>
            <a:ext cx="4535725" cy="6756726"/>
          </a:xfrm>
          <a:prstGeom prst="rect">
            <a:avLst/>
          </a:prstGeom>
          <a:noFill/>
          <a:ln>
            <a:noFill/>
          </a:ln>
        </p:spPr>
      </p:pic>
      <p:sp>
        <p:nvSpPr>
          <p:cNvPr id="274" name="Google Shape;274;p27"/>
          <p:cNvSpPr txBox="1"/>
          <p:nvPr/>
        </p:nvSpPr>
        <p:spPr>
          <a:xfrm>
            <a:off x="1508275" y="8492875"/>
            <a:ext cx="3547800" cy="35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277"/>
              <a:buFont typeface="Arial"/>
              <a:buNone/>
            </a:pPr>
            <a:r>
              <a:rPr b="0" i="0" lang="en-US" sz="2277" u="none" cap="none" strike="noStrike">
                <a:solidFill>
                  <a:schemeClr val="lt1"/>
                </a:solidFill>
                <a:latin typeface="Raleway"/>
                <a:ea typeface="Raleway"/>
                <a:cs typeface="Raleway"/>
                <a:sym typeface="Raleway"/>
              </a:rPr>
              <a:t>Monument in London, UK</a:t>
            </a:r>
            <a:endParaRPr b="0" i="0" sz="1100" u="none" cap="none" strike="noStrike">
              <a:solidFill>
                <a:schemeClr val="lt1"/>
              </a:solidFill>
              <a:latin typeface="Arial"/>
              <a:ea typeface="Arial"/>
              <a:cs typeface="Arial"/>
              <a:sym typeface="Arial"/>
            </a:endParaRPr>
          </a:p>
        </p:txBody>
      </p:sp>
      <p:sp>
        <p:nvSpPr>
          <p:cNvPr id="275" name="Google Shape;275;p27"/>
          <p:cNvSpPr txBox="1"/>
          <p:nvPr/>
        </p:nvSpPr>
        <p:spPr>
          <a:xfrm>
            <a:off x="6363350" y="8492875"/>
            <a:ext cx="5264700" cy="35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277"/>
              <a:buFont typeface="Arial"/>
              <a:buNone/>
            </a:pPr>
            <a:r>
              <a:rPr b="0" i="0" lang="en-US" sz="2277" u="none" cap="none" strike="noStrike">
                <a:solidFill>
                  <a:schemeClr val="lt1"/>
                </a:solidFill>
                <a:latin typeface="Raleway"/>
                <a:ea typeface="Raleway"/>
                <a:cs typeface="Raleway"/>
                <a:sym typeface="Raleway"/>
              </a:rPr>
              <a:t>Monument in Buenos Aires, Argentina</a:t>
            </a:r>
            <a:endParaRPr b="0" i="0" sz="1100" u="none" cap="none" strike="noStrike">
              <a:solidFill>
                <a:schemeClr val="lt1"/>
              </a:solidFill>
              <a:latin typeface="Arial"/>
              <a:ea typeface="Arial"/>
              <a:cs typeface="Arial"/>
              <a:sym typeface="Arial"/>
            </a:endParaRPr>
          </a:p>
        </p:txBody>
      </p:sp>
      <p:sp>
        <p:nvSpPr>
          <p:cNvPr id="276" name="Google Shape;276;p27"/>
          <p:cNvSpPr txBox="1"/>
          <p:nvPr/>
        </p:nvSpPr>
        <p:spPr>
          <a:xfrm>
            <a:off x="13398513" y="6424500"/>
            <a:ext cx="5353200" cy="30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rgbClr val="004AAD"/>
                </a:solidFill>
                <a:latin typeface="Raleway"/>
                <a:ea typeface="Raleway"/>
                <a:cs typeface="Raleway"/>
                <a:sym typeface="Raleway"/>
              </a:rPr>
              <a:t>Monument in Stockholm, Sweden</a:t>
            </a:r>
            <a:endParaRPr b="0" i="0" sz="2000" u="none" cap="none" strike="noStrike">
              <a:solidFill>
                <a:srgbClr val="1C4587"/>
              </a:solidFill>
              <a:latin typeface="Arial"/>
              <a:ea typeface="Arial"/>
              <a:cs typeface="Arial"/>
              <a:sym typeface="Arial"/>
            </a:endParaRPr>
          </a:p>
        </p:txBody>
      </p:sp>
      <p:pic>
        <p:nvPicPr>
          <p:cNvPr id="277" name="Google Shape;277;p27"/>
          <p:cNvPicPr preferRelativeResize="0"/>
          <p:nvPr/>
        </p:nvPicPr>
        <p:blipFill rotWithShape="1">
          <a:blip r:embed="rId5">
            <a:alphaModFix/>
          </a:blip>
          <a:srcRect b="0" l="0" r="4324" t="0"/>
          <a:stretch/>
        </p:blipFill>
        <p:spPr>
          <a:xfrm>
            <a:off x="13398525" y="3690200"/>
            <a:ext cx="3919150" cy="2734300"/>
          </a:xfrm>
          <a:prstGeom prst="rect">
            <a:avLst/>
          </a:prstGeom>
          <a:noFill/>
          <a:ln>
            <a:noFill/>
          </a:ln>
        </p:spPr>
      </p:pic>
      <p:pic>
        <p:nvPicPr>
          <p:cNvPr id="278" name="Google Shape;278;p27"/>
          <p:cNvPicPr preferRelativeResize="0"/>
          <p:nvPr/>
        </p:nvPicPr>
        <p:blipFill rotWithShape="1">
          <a:blip r:embed="rId6">
            <a:alphaModFix/>
          </a:blip>
          <a:srcRect b="4315" l="0" r="0" t="3271"/>
          <a:stretch/>
        </p:blipFill>
        <p:spPr>
          <a:xfrm>
            <a:off x="13398525" y="7022550"/>
            <a:ext cx="3919149" cy="2716600"/>
          </a:xfrm>
          <a:prstGeom prst="rect">
            <a:avLst/>
          </a:prstGeom>
          <a:noFill/>
          <a:ln>
            <a:noFill/>
          </a:ln>
        </p:spPr>
      </p:pic>
      <p:sp>
        <p:nvSpPr>
          <p:cNvPr id="279" name="Google Shape;279;p27"/>
          <p:cNvSpPr txBox="1"/>
          <p:nvPr/>
        </p:nvSpPr>
        <p:spPr>
          <a:xfrm>
            <a:off x="13398513" y="9756850"/>
            <a:ext cx="5353200" cy="30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rgbClr val="004AAD"/>
                </a:solidFill>
                <a:latin typeface="Raleway"/>
                <a:ea typeface="Raleway"/>
                <a:cs typeface="Raleway"/>
                <a:sym typeface="Raleway"/>
              </a:rPr>
              <a:t>Monument in Linköping, Sweden</a:t>
            </a:r>
            <a:endParaRPr b="0" i="0" sz="2000" u="none" cap="none" strike="noStrike">
              <a:solidFill>
                <a:srgbClr val="1C4587"/>
              </a:solidFill>
              <a:latin typeface="Arial"/>
              <a:ea typeface="Arial"/>
              <a:cs typeface="Arial"/>
              <a:sym typeface="Arial"/>
            </a:endParaRPr>
          </a:p>
        </p:txBody>
      </p:sp>
      <p:sp>
        <p:nvSpPr>
          <p:cNvPr id="280" name="Google Shape;280;p27"/>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21</a:t>
            </a:r>
            <a:endParaRPr b="0" i="0" sz="3200" u="none" cap="none" strike="noStrike">
              <a:solidFill>
                <a:srgbClr val="004AAD"/>
              </a:solidFill>
              <a:latin typeface="Calibri"/>
              <a:ea typeface="Calibri"/>
              <a:cs typeface="Calibri"/>
              <a:sym typeface="Calibri"/>
            </a:endParaRPr>
          </a:p>
        </p:txBody>
      </p:sp>
      <p:pic>
        <p:nvPicPr>
          <p:cNvPr id="281" name="Google Shape;281;p27"/>
          <p:cNvPicPr preferRelativeResize="0"/>
          <p:nvPr/>
        </p:nvPicPr>
        <p:blipFill rotWithShape="1">
          <a:blip r:embed="rId7">
            <a:alphaModFix/>
          </a:blip>
          <a:srcRect b="0" l="0" r="2170" t="0"/>
          <a:stretch/>
        </p:blipFill>
        <p:spPr>
          <a:xfrm>
            <a:off x="6410325" y="1736150"/>
            <a:ext cx="4959109" cy="6756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8"/>
          <p:cNvSpPr/>
          <p:nvPr/>
        </p:nvSpPr>
        <p:spPr>
          <a:xfrm>
            <a:off x="-66675" y="-14300"/>
            <a:ext cx="10307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8"/>
          <p:cNvSpPr txBox="1"/>
          <p:nvPr/>
        </p:nvSpPr>
        <p:spPr>
          <a:xfrm>
            <a:off x="716026" y="528987"/>
            <a:ext cx="15320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Honorary Citizenship of Canada</a:t>
            </a:r>
            <a:endParaRPr b="0" i="0" sz="1400" u="none" cap="none" strike="noStrike">
              <a:solidFill>
                <a:srgbClr val="000000"/>
              </a:solidFill>
              <a:latin typeface="Arial"/>
              <a:ea typeface="Arial"/>
              <a:cs typeface="Arial"/>
              <a:sym typeface="Arial"/>
            </a:endParaRPr>
          </a:p>
        </p:txBody>
      </p:sp>
      <p:pic>
        <p:nvPicPr>
          <p:cNvPr id="288" name="Google Shape;288;p28"/>
          <p:cNvPicPr preferRelativeResize="0"/>
          <p:nvPr/>
        </p:nvPicPr>
        <p:blipFill rotWithShape="1">
          <a:blip r:embed="rId3">
            <a:alphaModFix/>
          </a:blip>
          <a:srcRect b="0" l="0" r="0" t="0"/>
          <a:stretch/>
        </p:blipFill>
        <p:spPr>
          <a:xfrm>
            <a:off x="716025" y="2185425"/>
            <a:ext cx="8894700" cy="5763324"/>
          </a:xfrm>
          <a:prstGeom prst="rect">
            <a:avLst/>
          </a:prstGeom>
          <a:noFill/>
          <a:ln>
            <a:noFill/>
          </a:ln>
        </p:spPr>
      </p:pic>
      <p:sp>
        <p:nvSpPr>
          <p:cNvPr id="289" name="Google Shape;289;p28"/>
          <p:cNvSpPr txBox="1"/>
          <p:nvPr/>
        </p:nvSpPr>
        <p:spPr>
          <a:xfrm>
            <a:off x="11142275" y="883975"/>
            <a:ext cx="6256200" cy="788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900"/>
              <a:buFont typeface="Arial"/>
              <a:buNone/>
            </a:pPr>
            <a:r>
              <a:rPr b="1" i="0" lang="en-US" sz="2900" u="none" cap="none" strike="noStrike">
                <a:solidFill>
                  <a:srgbClr val="000000"/>
                </a:solidFill>
                <a:latin typeface="EB Garamond"/>
                <a:ea typeface="EB Garamond"/>
                <a:cs typeface="EB Garamond"/>
                <a:sym typeface="EB Garamond"/>
              </a:rPr>
              <a:t>The Raoul Wallenberg Room</a:t>
            </a:r>
            <a:endParaRPr b="1" i="0" sz="29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1300"/>
              <a:buFont typeface="Arial"/>
              <a:buNone/>
            </a:pPr>
            <a:r>
              <a:t/>
            </a:r>
            <a:endParaRPr b="0" i="0" sz="13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EB Garamond"/>
                <a:ea typeface="EB Garamond"/>
                <a:cs typeface="EB Garamond"/>
                <a:sym typeface="EB Garamond"/>
              </a:rPr>
              <a:t>“And whereas Raoul Wallenberg, with extraordinary courage and with total disregard for the constant danger to himself, saved the lives of almost one hundred thousand innocent Jewish men, women, and children, a considerable number of whom now live in Canada… Now therefore the Senate and House of Commons solve that the said Raoul Wallenberg is hereby declared to be an honorary citizen of Canada.”</a:t>
            </a:r>
            <a:endParaRPr b="0" i="0" sz="29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1300"/>
              <a:buFont typeface="Arial"/>
              <a:buNone/>
            </a:pPr>
            <a:r>
              <a:t/>
            </a:r>
            <a:endParaRPr b="0" i="0" sz="1300" u="none" cap="none" strike="noStrike">
              <a:solidFill>
                <a:srgbClr val="000000"/>
              </a:solidFill>
              <a:latin typeface="EB Garamond"/>
              <a:ea typeface="EB Garamond"/>
              <a:cs typeface="EB Garamond"/>
              <a:sym typeface="EB Garamond"/>
            </a:endParaRPr>
          </a:p>
          <a:p>
            <a:pPr indent="0" lvl="0" marL="0" marR="0" rtl="0" algn="ctr">
              <a:lnSpc>
                <a:spcPct val="140000"/>
              </a:lnSpc>
              <a:spcBef>
                <a:spcPts val="0"/>
              </a:spcBef>
              <a:spcAft>
                <a:spcPts val="0"/>
              </a:spcAft>
              <a:buClr>
                <a:srgbClr val="000000"/>
              </a:buClr>
              <a:buSzPts val="2900"/>
              <a:buFont typeface="Arial"/>
              <a:buNone/>
            </a:pPr>
            <a:r>
              <a:rPr b="0" i="0" lang="en-US" sz="2900" u="none" cap="none" strike="noStrike">
                <a:solidFill>
                  <a:srgbClr val="000000"/>
                </a:solidFill>
                <a:latin typeface="EB Garamond"/>
                <a:ea typeface="EB Garamond"/>
                <a:cs typeface="EB Garamond"/>
                <a:sym typeface="EB Garamond"/>
              </a:rPr>
              <a:t>Parliament of Canada, 1985</a:t>
            </a:r>
            <a:endParaRPr b="0" i="0" sz="2900" u="none" cap="none" strike="noStrike">
              <a:solidFill>
                <a:srgbClr val="000000"/>
              </a:solidFill>
              <a:latin typeface="EB Garamond"/>
              <a:ea typeface="EB Garamond"/>
              <a:cs typeface="EB Garamond"/>
              <a:sym typeface="EB Garamond"/>
            </a:endParaRPr>
          </a:p>
        </p:txBody>
      </p:sp>
      <p:sp>
        <p:nvSpPr>
          <p:cNvPr id="290" name="Google Shape;290;p28"/>
          <p:cNvSpPr txBox="1"/>
          <p:nvPr/>
        </p:nvSpPr>
        <p:spPr>
          <a:xfrm>
            <a:off x="2130975" y="8075400"/>
            <a:ext cx="60648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900"/>
              <a:buFont typeface="Arial"/>
              <a:buNone/>
            </a:pPr>
            <a:r>
              <a:rPr b="0" i="0" lang="en-US" sz="2900" u="none" cap="none" strike="noStrike">
                <a:solidFill>
                  <a:srgbClr val="FFFFFF"/>
                </a:solidFill>
                <a:latin typeface="Raleway"/>
                <a:ea typeface="Raleway"/>
                <a:cs typeface="Raleway"/>
                <a:sym typeface="Raleway"/>
              </a:rPr>
              <a:t>Canada’s First Honorary Citizen</a:t>
            </a:r>
            <a:endParaRPr b="0" i="0" sz="2900" u="none" cap="none" strike="noStrike">
              <a:solidFill>
                <a:srgbClr val="FFFFFF"/>
              </a:solidFill>
              <a:latin typeface="Raleway"/>
              <a:ea typeface="Raleway"/>
              <a:cs typeface="Raleway"/>
              <a:sym typeface="Raleway"/>
            </a:endParaRPr>
          </a:p>
        </p:txBody>
      </p:sp>
      <p:sp>
        <p:nvSpPr>
          <p:cNvPr id="291" name="Google Shape;291;p28"/>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22</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1ee67262b28_0_0"/>
          <p:cNvSpPr/>
          <p:nvPr/>
        </p:nvSpPr>
        <p:spPr>
          <a:xfrm>
            <a:off x="0" y="1686100"/>
            <a:ext cx="18288000" cy="86151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97" name="Google Shape;97;g1ee67262b28_0_0"/>
          <p:cNvSpPr txBox="1"/>
          <p:nvPr/>
        </p:nvSpPr>
        <p:spPr>
          <a:xfrm>
            <a:off x="820375" y="553400"/>
            <a:ext cx="131679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004AAD"/>
                </a:solidFill>
                <a:latin typeface="Playfair Display"/>
                <a:ea typeface="Playfair Display"/>
                <a:cs typeface="Playfair Display"/>
                <a:sym typeface="Playfair Display"/>
              </a:rPr>
              <a:t>MINDS ON: Pre-Lesson Vocabulary</a:t>
            </a:r>
            <a:endParaRPr b="0" i="0" sz="1400" u="none" cap="none" strike="noStrike">
              <a:solidFill>
                <a:srgbClr val="004AAD"/>
              </a:solidFill>
              <a:latin typeface="Arial"/>
              <a:ea typeface="Arial"/>
              <a:cs typeface="Arial"/>
              <a:sym typeface="Arial"/>
            </a:endParaRPr>
          </a:p>
        </p:txBody>
      </p:sp>
      <p:sp>
        <p:nvSpPr>
          <p:cNvPr id="98" name="Google Shape;98;g1ee67262b28_0_0"/>
          <p:cNvSpPr txBox="1"/>
          <p:nvPr/>
        </p:nvSpPr>
        <p:spPr>
          <a:xfrm>
            <a:off x="667975" y="2037175"/>
            <a:ext cx="17055900" cy="712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Altruism: </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Antisemitism: </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Diplomacy: </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Genocide: </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Ghettos: </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Honorary Citizenship: </a:t>
            </a:r>
            <a:endParaRPr b="1"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Legacy: </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rgbClr val="FFFFFF"/>
                </a:solidFill>
                <a:latin typeface="Raleway"/>
                <a:ea typeface="Raleway"/>
                <a:cs typeface="Raleway"/>
                <a:sym typeface="Raleway"/>
              </a:rPr>
              <a:t>Persecution: </a:t>
            </a:r>
            <a:endParaRPr b="0" i="0" sz="1400" u="none" cap="none" strike="noStrike">
              <a:solidFill>
                <a:srgbClr val="FFFFFF"/>
              </a:solidFill>
              <a:latin typeface="Raleway"/>
              <a:ea typeface="Raleway"/>
              <a:cs typeface="Raleway"/>
              <a:sym typeface="Raleway"/>
            </a:endParaRPr>
          </a:p>
          <a:p>
            <a:pPr indent="0" lvl="0" marL="0" marR="0" rtl="0" algn="l">
              <a:lnSpc>
                <a:spcPct val="140000"/>
              </a:lnSpc>
              <a:spcBef>
                <a:spcPts val="2000"/>
              </a:spcBef>
              <a:spcAft>
                <a:spcPts val="2000"/>
              </a:spcAft>
              <a:buClr>
                <a:srgbClr val="000000"/>
              </a:buClr>
              <a:buSzPts val="2700"/>
              <a:buFont typeface="Arial"/>
              <a:buNone/>
            </a:pPr>
            <a:r>
              <a:rPr b="1" i="0" lang="en-US" sz="2700" u="none" cap="none" strike="noStrike">
                <a:solidFill>
                  <a:srgbClr val="FFFFFF"/>
                </a:solidFill>
                <a:latin typeface="Raleway"/>
                <a:ea typeface="Raleway"/>
                <a:cs typeface="Raleway"/>
                <a:sym typeface="Raleway"/>
              </a:rPr>
              <a:t>Pogrom: </a:t>
            </a:r>
            <a:endParaRPr b="0" i="0" sz="2700" u="none" cap="none" strike="noStrike">
              <a:solidFill>
                <a:srgbClr val="FFFFFF"/>
              </a:solidFill>
              <a:latin typeface="Raleway"/>
              <a:ea typeface="Raleway"/>
              <a:cs typeface="Raleway"/>
              <a:sym typeface="Raleway"/>
            </a:endParaRPr>
          </a:p>
        </p:txBody>
      </p:sp>
      <p:sp>
        <p:nvSpPr>
          <p:cNvPr id="99" name="Google Shape;99;g1ee67262b28_0_0"/>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2</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1"/>
          <p:cNvSpPr/>
          <p:nvPr/>
        </p:nvSpPr>
        <p:spPr>
          <a:xfrm>
            <a:off x="0" y="-28500"/>
            <a:ext cx="12647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1"/>
          <p:cNvSpPr txBox="1"/>
          <p:nvPr/>
        </p:nvSpPr>
        <p:spPr>
          <a:xfrm>
            <a:off x="588150" y="556150"/>
            <a:ext cx="79677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Wallenberg’s Determination</a:t>
            </a:r>
            <a:endParaRPr b="0" i="0" sz="1400" u="none" cap="none" strike="noStrike">
              <a:solidFill>
                <a:srgbClr val="000000"/>
              </a:solidFill>
              <a:latin typeface="Arial"/>
              <a:ea typeface="Arial"/>
              <a:cs typeface="Arial"/>
              <a:sym typeface="Arial"/>
            </a:endParaRPr>
          </a:p>
        </p:txBody>
      </p:sp>
      <p:sp>
        <p:nvSpPr>
          <p:cNvPr id="298" name="Google Shape;298;p31"/>
          <p:cNvSpPr txBox="1"/>
          <p:nvPr/>
        </p:nvSpPr>
        <p:spPr>
          <a:xfrm>
            <a:off x="5760050" y="2351375"/>
            <a:ext cx="6107100" cy="54999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399"/>
              <a:buFont typeface="Arial"/>
              <a:buNone/>
            </a:pPr>
            <a:r>
              <a:rPr b="0" i="0" lang="en-US" sz="3399" u="none" cap="none" strike="noStrike">
                <a:solidFill>
                  <a:srgbClr val="FFFFFF"/>
                </a:solidFill>
                <a:latin typeface="Playfair Display"/>
                <a:ea typeface="Playfair Display"/>
                <a:cs typeface="Playfair Display"/>
                <a:sym typeface="Playfair Display"/>
              </a:rPr>
              <a:t>“I could never return to Sweden without knowing inside myself that I’d done all a man could do to save as many Jews as possible.”</a:t>
            </a:r>
            <a:endParaRPr b="0" i="0" sz="800" u="none" cap="none" strike="noStrike">
              <a:solidFill>
                <a:srgbClr val="000000"/>
              </a:solidFill>
              <a:latin typeface="Arial"/>
              <a:ea typeface="Arial"/>
              <a:cs typeface="Arial"/>
              <a:sym typeface="Arial"/>
            </a:endParaRPr>
          </a:p>
          <a:p>
            <a:pPr indent="0" lvl="0" marL="0" marR="0" rtl="0" algn="ctr">
              <a:lnSpc>
                <a:spcPct val="140010"/>
              </a:lnSpc>
              <a:spcBef>
                <a:spcPts val="0"/>
              </a:spcBef>
              <a:spcAft>
                <a:spcPts val="0"/>
              </a:spcAft>
              <a:buClr>
                <a:srgbClr val="000000"/>
              </a:buClr>
              <a:buSzPts val="2699"/>
              <a:buFont typeface="Arial"/>
              <a:buNone/>
            </a:pPr>
            <a:r>
              <a:t/>
            </a:r>
            <a:endParaRPr b="0" i="0" sz="2699" u="none" cap="none" strike="noStrike">
              <a:solidFill>
                <a:srgbClr val="FFFFFF"/>
              </a:solidFill>
              <a:latin typeface="Playfair Display"/>
              <a:ea typeface="Playfair Display"/>
              <a:cs typeface="Playfair Display"/>
              <a:sym typeface="Playfair Display"/>
            </a:endParaRPr>
          </a:p>
          <a:p>
            <a:pPr indent="0" lvl="0" marL="0" marR="0" rtl="0" algn="ctr">
              <a:lnSpc>
                <a:spcPct val="140010"/>
              </a:lnSpc>
              <a:spcBef>
                <a:spcPts val="0"/>
              </a:spcBef>
              <a:spcAft>
                <a:spcPts val="0"/>
              </a:spcAft>
              <a:buClr>
                <a:srgbClr val="000000"/>
              </a:buClr>
              <a:buSzPts val="3399"/>
              <a:buFont typeface="Arial"/>
              <a:buNone/>
            </a:pPr>
            <a:r>
              <a:rPr b="0" i="0" lang="en-US" sz="3399" u="none" cap="none" strike="noStrike">
                <a:solidFill>
                  <a:srgbClr val="FFFFFF"/>
                </a:solidFill>
                <a:latin typeface="Playfair Display"/>
                <a:ea typeface="Playfair Display"/>
                <a:cs typeface="Playfair Display"/>
                <a:sym typeface="Playfair Display"/>
              </a:rPr>
              <a:t>Raoul Wallenberg in a letter to his friend Per Anger</a:t>
            </a:r>
            <a:endParaRPr b="0" i="0" sz="800" u="none" cap="none" strike="noStrike">
              <a:solidFill>
                <a:srgbClr val="000000"/>
              </a:solidFill>
              <a:latin typeface="Arial"/>
              <a:ea typeface="Arial"/>
              <a:cs typeface="Arial"/>
              <a:sym typeface="Arial"/>
            </a:endParaRPr>
          </a:p>
        </p:txBody>
      </p:sp>
      <p:sp>
        <p:nvSpPr>
          <p:cNvPr id="299" name="Google Shape;299;p31"/>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24</a:t>
            </a:r>
            <a:endParaRPr b="0" i="0" sz="3200" u="none" cap="none" strike="noStrike">
              <a:solidFill>
                <a:srgbClr val="004AAD"/>
              </a:solidFill>
              <a:latin typeface="Calibri"/>
              <a:ea typeface="Calibri"/>
              <a:cs typeface="Calibri"/>
              <a:sym typeface="Calibri"/>
            </a:endParaRPr>
          </a:p>
        </p:txBody>
      </p:sp>
      <p:pic>
        <p:nvPicPr>
          <p:cNvPr id="300" name="Google Shape;300;p31"/>
          <p:cNvPicPr preferRelativeResize="0"/>
          <p:nvPr/>
        </p:nvPicPr>
        <p:blipFill rotWithShape="1">
          <a:blip r:embed="rId3">
            <a:alphaModFix/>
          </a:blip>
          <a:srcRect b="9693" l="0" r="49907" t="9386"/>
          <a:stretch/>
        </p:blipFill>
        <p:spPr>
          <a:xfrm>
            <a:off x="13210400" y="502625"/>
            <a:ext cx="4635118" cy="4679950"/>
          </a:xfrm>
          <a:prstGeom prst="rect">
            <a:avLst/>
          </a:prstGeom>
          <a:noFill/>
          <a:ln>
            <a:noFill/>
          </a:ln>
        </p:spPr>
      </p:pic>
      <p:pic>
        <p:nvPicPr>
          <p:cNvPr id="301" name="Google Shape;301;p31"/>
          <p:cNvPicPr preferRelativeResize="0"/>
          <p:nvPr/>
        </p:nvPicPr>
        <p:blipFill rotWithShape="1">
          <a:blip r:embed="rId3">
            <a:alphaModFix/>
          </a:blip>
          <a:srcRect b="9079" l="51182" r="0" t="9993"/>
          <a:stretch/>
        </p:blipFill>
        <p:spPr>
          <a:xfrm>
            <a:off x="13210400" y="5323625"/>
            <a:ext cx="4436800" cy="4596975"/>
          </a:xfrm>
          <a:prstGeom prst="rect">
            <a:avLst/>
          </a:prstGeom>
          <a:noFill/>
          <a:ln>
            <a:noFill/>
          </a:ln>
        </p:spPr>
      </p:pic>
      <p:sp>
        <p:nvSpPr>
          <p:cNvPr id="302" name="Google Shape;302;p31"/>
          <p:cNvSpPr/>
          <p:nvPr/>
        </p:nvSpPr>
        <p:spPr>
          <a:xfrm>
            <a:off x="1010225" y="2148575"/>
            <a:ext cx="4252477" cy="5753106"/>
          </a:xfrm>
          <a:custGeom>
            <a:rect b="b" l="l" r="r" t="t"/>
            <a:pathLst>
              <a:path extrusionOk="0" h="6650990" w="4988243">
                <a:moveTo>
                  <a:pt x="0" y="0"/>
                </a:moveTo>
                <a:lnTo>
                  <a:pt x="4988243" y="0"/>
                </a:lnTo>
                <a:lnTo>
                  <a:pt x="4988243" y="6650990"/>
                </a:lnTo>
                <a:lnTo>
                  <a:pt x="0" y="6650990"/>
                </a:lnTo>
                <a:lnTo>
                  <a:pt x="0" y="0"/>
                </a:lnTo>
                <a:close/>
              </a:path>
            </a:pathLst>
          </a:custGeom>
          <a:blipFill rotWithShape="1">
            <a:blip r:embed="rId4">
              <a:alphaModFix/>
            </a:blip>
            <a:stretch>
              <a:fillRect b="0" l="0" r="0" t="0"/>
            </a:stretch>
          </a:blipFill>
          <a:ln cap="flat" cmpd="sng" w="76200">
            <a:solidFill>
              <a:schemeClr val="lt1"/>
            </a:solidFill>
            <a:prstDash val="solid"/>
            <a:round/>
            <a:headEnd len="sm" w="sm" type="none"/>
            <a:tailEnd len="sm" w="sm" type="none"/>
          </a:ln>
        </p:spPr>
      </p:sp>
      <p:sp>
        <p:nvSpPr>
          <p:cNvPr id="303" name="Google Shape;303;p31"/>
          <p:cNvSpPr/>
          <p:nvPr/>
        </p:nvSpPr>
        <p:spPr>
          <a:xfrm flipH="1">
            <a:off x="5425225" y="2115975"/>
            <a:ext cx="52800" cy="5837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1"/>
              </a:highlight>
              <a:latin typeface="Arial"/>
              <a:ea typeface="Arial"/>
              <a:cs typeface="Arial"/>
              <a:sym typeface="Arial"/>
            </a:endParaRPr>
          </a:p>
        </p:txBody>
      </p:sp>
      <p:sp>
        <p:nvSpPr>
          <p:cNvPr id="304" name="Google Shape;304;p31"/>
          <p:cNvSpPr txBox="1"/>
          <p:nvPr/>
        </p:nvSpPr>
        <p:spPr>
          <a:xfrm>
            <a:off x="968513" y="7975325"/>
            <a:ext cx="43359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Left: </a:t>
            </a:r>
            <a:r>
              <a:rPr b="0" i="0" lang="en-US" sz="2000" u="none" cap="none" strike="noStrike">
                <a:solidFill>
                  <a:schemeClr val="lt1"/>
                </a:solidFill>
                <a:latin typeface="Calibri"/>
                <a:ea typeface="Calibri"/>
                <a:cs typeface="Calibri"/>
                <a:sym typeface="Calibri"/>
              </a:rPr>
              <a:t>Raoul Wallenberg as an adult. </a:t>
            </a:r>
            <a:r>
              <a:rPr b="1" i="0" lang="en-US" sz="2000" u="none" cap="none" strike="noStrike">
                <a:solidFill>
                  <a:schemeClr val="lt1"/>
                </a:solidFill>
                <a:latin typeface="Calibri"/>
                <a:ea typeface="Calibri"/>
                <a:cs typeface="Calibri"/>
                <a:sym typeface="Calibri"/>
              </a:rPr>
              <a:t>Right: </a:t>
            </a:r>
            <a:r>
              <a:rPr b="0" i="0" lang="en-US" sz="2000" u="none" cap="none" strike="noStrike">
                <a:solidFill>
                  <a:schemeClr val="lt1"/>
                </a:solidFill>
                <a:latin typeface="Calibri"/>
                <a:ea typeface="Calibri"/>
                <a:cs typeface="Calibri"/>
                <a:sym typeface="Calibri"/>
              </a:rPr>
              <a:t>The US Raoul Wallenberg Bronze Medal, US Mint.</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3"/>
          <p:cNvSpPr/>
          <p:nvPr/>
        </p:nvSpPr>
        <p:spPr>
          <a:xfrm>
            <a:off x="-9525" y="0"/>
            <a:ext cx="18297600" cy="1241400"/>
          </a:xfrm>
          <a:prstGeom prst="rect">
            <a:avLst/>
          </a:prstGeom>
          <a:solidFill>
            <a:srgbClr val="DD1E1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3">
            <a:hlinkClick r:id="rId3"/>
          </p:cNvPr>
          <p:cNvSpPr txBox="1"/>
          <p:nvPr/>
        </p:nvSpPr>
        <p:spPr>
          <a:xfrm>
            <a:off x="370350" y="1686900"/>
            <a:ext cx="17480100" cy="788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600"/>
              <a:buFont typeface="Arial"/>
              <a:buNone/>
            </a:pPr>
            <a:r>
              <a:rPr b="0" i="0" lang="en-US" sz="2600" u="none" cap="none" strike="noStrike">
                <a:solidFill>
                  <a:srgbClr val="000000"/>
                </a:solidFill>
                <a:latin typeface="Raleway"/>
                <a:ea typeface="Raleway"/>
                <a:cs typeface="Raleway"/>
                <a:sym typeface="Raleway"/>
              </a:rPr>
              <a:t>“Today, we pay tribute to Raoul Wallenberg, a remarkable hero and humanitarian who put his life on the line to save Jews in German-occupied Hungary from persecution, deportation to concentration camps, and death during the Holocaust.</a:t>
            </a:r>
            <a:endParaRPr b="0" i="0" sz="2800" u="none" cap="none" strike="noStrike">
              <a:solidFill>
                <a:srgbClr val="000000"/>
              </a:solidFill>
              <a:latin typeface="Raleway"/>
              <a:ea typeface="Raleway"/>
              <a:cs typeface="Raleway"/>
              <a:sym typeface="Raleway"/>
            </a:endParaRPr>
          </a:p>
          <a:p>
            <a:pPr indent="0" lvl="0" marL="0" marR="0" rtl="0" algn="ctr">
              <a:lnSpc>
                <a:spcPct val="140000"/>
              </a:lnSpc>
              <a:spcBef>
                <a:spcPts val="2500"/>
              </a:spcBef>
              <a:spcAft>
                <a:spcPts val="0"/>
              </a:spcAft>
              <a:buClr>
                <a:srgbClr val="000000"/>
              </a:buClr>
              <a:buSzPts val="2600"/>
              <a:buFont typeface="Arial"/>
              <a:buNone/>
            </a:pPr>
            <a:r>
              <a:rPr b="0" i="0" lang="en-US" sz="2600" u="none" cap="none" strike="noStrike">
                <a:solidFill>
                  <a:srgbClr val="000000"/>
                </a:solidFill>
                <a:latin typeface="Raleway"/>
                <a:ea typeface="Raleway"/>
                <a:cs typeface="Raleway"/>
                <a:sym typeface="Raleway"/>
              </a:rPr>
              <a:t>“Mr. Wallenberg has been called ‘the greatest humanitarian of the 20th century’ by the United Nations and was named Canada’s first honorary citizen in 1985. A Swedish diplomat and businessman, he saved the lives of tens of thousands of Hungarian Jews in just six months, between July 1944 and January 1945, through the granting of diplomatic passes giving them immunity. He also established a network of safe havens operating under Swedish diplomatic immunity to shelter and protect those fleeing persecution from the Nazi regime. Tragically, he disappeared in 1945 after being arrested by the Soviets and sent to forced labour camps. In 2001, the Government of Canada designated January 17th, the date of his disappearance, as Raoul Wallenberg Day.</a:t>
            </a:r>
            <a:endParaRPr b="0" i="0" sz="1200" u="none" cap="none" strike="noStrike">
              <a:solidFill>
                <a:schemeClr val="dk1"/>
              </a:solidFill>
              <a:latin typeface="Arial"/>
              <a:ea typeface="Arial"/>
              <a:cs typeface="Arial"/>
              <a:sym typeface="Arial"/>
            </a:endParaRPr>
          </a:p>
          <a:p>
            <a:pPr indent="0" lvl="0" marL="0" marR="0" rtl="0" algn="ctr">
              <a:lnSpc>
                <a:spcPct val="140000"/>
              </a:lnSpc>
              <a:spcBef>
                <a:spcPts val="2500"/>
              </a:spcBef>
              <a:spcAft>
                <a:spcPts val="0"/>
              </a:spcAft>
              <a:buClr>
                <a:schemeClr val="dk1"/>
              </a:buClr>
              <a:buSzPts val="2800"/>
              <a:buFont typeface="Arial"/>
              <a:buNone/>
            </a:pPr>
            <a:r>
              <a:rPr b="0" i="0" lang="en-US" sz="2800" u="none" cap="none" strike="noStrike">
                <a:solidFill>
                  <a:schemeClr val="dk1"/>
                </a:solidFill>
                <a:latin typeface="Raleway"/>
                <a:ea typeface="Raleway"/>
                <a:cs typeface="Raleway"/>
                <a:sym typeface="Raleway"/>
              </a:rPr>
              <a:t>“Mr. Wallenberg’s legacy is celebrated worldwide and is a powerful reminder of the difference one person can make when they choose to confront evil and take action. His selflessness and courage are reflected in his own famous words: ‘To me, there is no other choice.’</a:t>
            </a:r>
            <a:endParaRPr b="0" i="0" sz="2600" u="none" cap="none" strike="noStrike">
              <a:solidFill>
                <a:srgbClr val="000000"/>
              </a:solidFill>
              <a:latin typeface="Raleway"/>
              <a:ea typeface="Raleway"/>
              <a:cs typeface="Raleway"/>
              <a:sym typeface="Raleway"/>
            </a:endParaRPr>
          </a:p>
        </p:txBody>
      </p:sp>
      <p:sp>
        <p:nvSpPr>
          <p:cNvPr id="311" name="Google Shape;311;p33">
            <a:hlinkClick r:id="rId4"/>
          </p:cNvPr>
          <p:cNvSpPr txBox="1"/>
          <p:nvPr/>
        </p:nvSpPr>
        <p:spPr>
          <a:xfrm>
            <a:off x="4713" y="245071"/>
            <a:ext cx="18269100" cy="646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4199"/>
              <a:buFont typeface="Arial"/>
              <a:buNone/>
            </a:pPr>
            <a:r>
              <a:rPr b="1" i="0" lang="en-US" sz="4199" u="none" cap="none" strike="noStrike">
                <a:solidFill>
                  <a:srgbClr val="FFFFFF"/>
                </a:solidFill>
                <a:latin typeface="Playfair Display"/>
                <a:ea typeface="Playfair Display"/>
                <a:cs typeface="Playfair Display"/>
                <a:sym typeface="Playfair Display"/>
              </a:rPr>
              <a:t>Raoul Wallenberg Day 2023: </a:t>
            </a:r>
            <a:r>
              <a:rPr b="1" i="0" lang="en-US" sz="4199" u="none" cap="none" strike="noStrike">
                <a:solidFill>
                  <a:schemeClr val="lt1"/>
                </a:solidFill>
                <a:latin typeface="Playfair Display"/>
                <a:ea typeface="Playfair Display"/>
                <a:cs typeface="Playfair Display"/>
                <a:sym typeface="Playfair Display"/>
              </a:rPr>
              <a:t>Prime Minister Justin Trudeau’s Statement</a:t>
            </a:r>
            <a:r>
              <a:rPr b="0" i="0" lang="en-US" sz="900" u="none" cap="none" strike="noStrike">
                <a:solidFill>
                  <a:schemeClr val="dk1"/>
                </a:solidFill>
                <a:latin typeface="Arial"/>
                <a:ea typeface="Arial"/>
                <a:cs typeface="Arial"/>
                <a:sym typeface="Arial"/>
              </a:rPr>
              <a:t> </a:t>
            </a:r>
            <a:endParaRPr b="1" i="0" sz="4199" u="none" cap="none" strike="noStrike">
              <a:solidFill>
                <a:srgbClr val="FFFFFF"/>
              </a:solidFill>
              <a:latin typeface="Playfair Display"/>
              <a:ea typeface="Playfair Display"/>
              <a:cs typeface="Playfair Display"/>
              <a:sym typeface="Playfair Display"/>
            </a:endParaRPr>
          </a:p>
        </p:txBody>
      </p:sp>
      <p:sp>
        <p:nvSpPr>
          <p:cNvPr id="312" name="Google Shape;312;p33"/>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25</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4">
            <a:hlinkClick r:id="rId3"/>
          </p:cNvPr>
          <p:cNvSpPr txBox="1"/>
          <p:nvPr/>
        </p:nvSpPr>
        <p:spPr>
          <a:xfrm>
            <a:off x="458025" y="1792050"/>
            <a:ext cx="17362500" cy="6516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600"/>
              <a:buFont typeface="Arial"/>
              <a:buNone/>
            </a:pPr>
            <a:r>
              <a:rPr b="0" i="0" lang="en-US" sz="2600" u="none" cap="none" strike="noStrike">
                <a:solidFill>
                  <a:schemeClr val="dk1"/>
                </a:solidFill>
                <a:latin typeface="Raleway"/>
                <a:ea typeface="Raleway"/>
                <a:cs typeface="Raleway"/>
                <a:sym typeface="Raleway"/>
              </a:rPr>
              <a:t>“</a:t>
            </a:r>
            <a:r>
              <a:rPr b="0" i="0" lang="en-US" sz="2600" u="none" cap="none" strike="noStrike">
                <a:solidFill>
                  <a:srgbClr val="000000"/>
                </a:solidFill>
                <a:latin typeface="Raleway"/>
                <a:ea typeface="Raleway"/>
                <a:cs typeface="Raleway"/>
                <a:sym typeface="Raleway"/>
              </a:rPr>
              <a:t>As a country, Canada has been profoundly shaped by the many contributions of some 40,000 Holocaust survivors who resettled here after the war. Today, and every day, Canadians remember the Holocaust, honour its victims, and commemorate the survivors.</a:t>
            </a:r>
            <a:endParaRPr b="0" i="0" sz="2600" u="none" cap="none" strike="noStrike">
              <a:solidFill>
                <a:srgbClr val="000000"/>
              </a:solidFill>
              <a:latin typeface="Raleway"/>
              <a:ea typeface="Raleway"/>
              <a:cs typeface="Raleway"/>
              <a:sym typeface="Raleway"/>
            </a:endParaRPr>
          </a:p>
          <a:p>
            <a:pPr indent="0" lvl="0" marL="0" marR="0" rtl="0" algn="ctr">
              <a:lnSpc>
                <a:spcPct val="140000"/>
              </a:lnSpc>
              <a:spcBef>
                <a:spcPts val="2000"/>
              </a:spcBef>
              <a:spcAft>
                <a:spcPts val="0"/>
              </a:spcAft>
              <a:buClr>
                <a:schemeClr val="dk1"/>
              </a:buClr>
              <a:buSzPts val="2600"/>
              <a:buFont typeface="Arial"/>
              <a:buNone/>
            </a:pPr>
            <a:r>
              <a:rPr b="0" i="0" lang="en-US" sz="2600" u="none" cap="none" strike="noStrike">
                <a:solidFill>
                  <a:schemeClr val="dk1"/>
                </a:solidFill>
                <a:latin typeface="Raleway"/>
                <a:ea typeface="Raleway"/>
                <a:cs typeface="Raleway"/>
                <a:sym typeface="Raleway"/>
              </a:rPr>
              <a:t>“Today, with a disturbing rise in antisemitism at home and around the world, we must maintain our collective commitment to standing up against all forms of hate and discrimination. Each of us, Jews and non-Jews alike, have an ongoing responsibility to speak up in the face of antisemitism whenever and wherever it occurs. All Canadians have a continued role to play in making sure that fundamental respect and inclusion is at the heart of our strong communities.</a:t>
            </a:r>
            <a:endParaRPr b="0" i="0" sz="2600" u="none" cap="none" strike="noStrike">
              <a:solidFill>
                <a:schemeClr val="dk1"/>
              </a:solidFill>
              <a:latin typeface="Raleway"/>
              <a:ea typeface="Raleway"/>
              <a:cs typeface="Raleway"/>
              <a:sym typeface="Raleway"/>
            </a:endParaRPr>
          </a:p>
          <a:p>
            <a:pPr indent="0" lvl="0" marL="0" marR="0" rtl="0" algn="ctr">
              <a:lnSpc>
                <a:spcPct val="140000"/>
              </a:lnSpc>
              <a:spcBef>
                <a:spcPts val="2000"/>
              </a:spcBef>
              <a:spcAft>
                <a:spcPts val="0"/>
              </a:spcAft>
              <a:buClr>
                <a:schemeClr val="dk1"/>
              </a:buClr>
              <a:buSzPts val="2600"/>
              <a:buFont typeface="Arial"/>
              <a:buNone/>
            </a:pPr>
            <a:r>
              <a:rPr b="0" i="0" lang="en-US" sz="2600" u="none" cap="none" strike="noStrike">
                <a:solidFill>
                  <a:schemeClr val="dk1"/>
                </a:solidFill>
                <a:latin typeface="Raleway"/>
                <a:ea typeface="Raleway"/>
                <a:cs typeface="Raleway"/>
                <a:sym typeface="Raleway"/>
              </a:rPr>
              <a:t>“On Raoul Wallenberg Day, I encourage all Canadians to reflect on Mr. Wallenberg’s remarkable story and to draw inspiration from his heroism, his humanitarianism, and his dedication to justice. The Government of Canada will always stand up against antisemitism as we build a more equal, safe, and just world for everyone.”</a:t>
            </a:r>
            <a:endParaRPr b="0" i="0" sz="2600" u="none" cap="none" strike="noStrike">
              <a:solidFill>
                <a:schemeClr val="dk1"/>
              </a:solidFill>
              <a:latin typeface="Raleway"/>
              <a:ea typeface="Raleway"/>
              <a:cs typeface="Raleway"/>
              <a:sym typeface="Raleway"/>
            </a:endParaRPr>
          </a:p>
        </p:txBody>
      </p:sp>
      <p:sp>
        <p:nvSpPr>
          <p:cNvPr id="318" name="Google Shape;318;p34"/>
          <p:cNvSpPr/>
          <p:nvPr/>
        </p:nvSpPr>
        <p:spPr>
          <a:xfrm>
            <a:off x="-4800" y="0"/>
            <a:ext cx="18297600" cy="1241400"/>
          </a:xfrm>
          <a:prstGeom prst="rect">
            <a:avLst/>
          </a:prstGeom>
          <a:solidFill>
            <a:srgbClr val="DD1E1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4">
            <a:hlinkClick r:id="rId4"/>
          </p:cNvPr>
          <p:cNvSpPr txBox="1"/>
          <p:nvPr/>
        </p:nvSpPr>
        <p:spPr>
          <a:xfrm>
            <a:off x="4713" y="245071"/>
            <a:ext cx="18269100" cy="6462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4199"/>
              <a:buFont typeface="Arial"/>
              <a:buNone/>
            </a:pPr>
            <a:r>
              <a:rPr b="1" i="0" lang="en-US" sz="4199" u="none" cap="none" strike="noStrike">
                <a:solidFill>
                  <a:srgbClr val="FFFFFF"/>
                </a:solidFill>
                <a:latin typeface="Playfair Display"/>
                <a:ea typeface="Playfair Display"/>
                <a:cs typeface="Playfair Display"/>
                <a:sym typeface="Playfair Display"/>
              </a:rPr>
              <a:t>Raoul Wallenberg Day 2023: </a:t>
            </a:r>
            <a:r>
              <a:rPr b="1" i="0" lang="en-US" sz="4199" u="none" cap="none" strike="noStrike">
                <a:solidFill>
                  <a:schemeClr val="lt1"/>
                </a:solidFill>
                <a:latin typeface="Playfair Display"/>
                <a:ea typeface="Playfair Display"/>
                <a:cs typeface="Playfair Display"/>
                <a:sym typeface="Playfair Display"/>
              </a:rPr>
              <a:t>Prime Minister Justin Trudeau’s Statement</a:t>
            </a:r>
            <a:r>
              <a:rPr b="0" i="0" lang="en-US" sz="900" u="none" cap="none" strike="noStrike">
                <a:solidFill>
                  <a:schemeClr val="dk1"/>
                </a:solidFill>
                <a:latin typeface="Arial"/>
                <a:ea typeface="Arial"/>
                <a:cs typeface="Arial"/>
                <a:sym typeface="Arial"/>
              </a:rPr>
              <a:t> </a:t>
            </a:r>
            <a:endParaRPr b="1" i="0" sz="4199" u="none" cap="none" strike="noStrike">
              <a:solidFill>
                <a:srgbClr val="FFFFFF"/>
              </a:solidFill>
              <a:latin typeface="Playfair Display"/>
              <a:ea typeface="Playfair Display"/>
              <a:cs typeface="Playfair Display"/>
              <a:sym typeface="Playfair Display"/>
            </a:endParaRPr>
          </a:p>
        </p:txBody>
      </p:sp>
      <p:sp>
        <p:nvSpPr>
          <p:cNvPr id="320" name="Google Shape;320;p34"/>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26</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6"/>
          <p:cNvSpPr/>
          <p:nvPr/>
        </p:nvSpPr>
        <p:spPr>
          <a:xfrm>
            <a:off x="-75" y="-14300"/>
            <a:ext cx="182880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26" name="Google Shape;326;p36"/>
          <p:cNvSpPr txBox="1"/>
          <p:nvPr/>
        </p:nvSpPr>
        <p:spPr>
          <a:xfrm>
            <a:off x="1028700" y="1760475"/>
            <a:ext cx="16363800" cy="5381100"/>
          </a:xfrm>
          <a:prstGeom prst="rect">
            <a:avLst/>
          </a:prstGeom>
          <a:noFill/>
          <a:ln>
            <a:noFill/>
          </a:ln>
        </p:spPr>
        <p:txBody>
          <a:bodyPr anchorCtr="0" anchor="t" bIns="0" lIns="0" spcFirstLastPara="1" rIns="0" wrap="square" tIns="0">
            <a:spAutoFit/>
          </a:bodyPr>
          <a:lstStyle/>
          <a:p>
            <a:pPr indent="0" lvl="0" marL="0" marR="0" rtl="0" algn="l">
              <a:lnSpc>
                <a:spcPct val="150039"/>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1. Look up information about the Righteous Among the Nations. Who does the list of recipients include? What are some of the characteristics these individuals share? Why do you think their designation as Righteous Among the Nations is fitting? Explain.</a:t>
            </a:r>
            <a:endParaRPr b="0" i="0" sz="2700" u="none" cap="none" strike="noStrike">
              <a:solidFill>
                <a:srgbClr val="000000"/>
              </a:solidFill>
              <a:latin typeface="Arial"/>
              <a:ea typeface="Arial"/>
              <a:cs typeface="Arial"/>
              <a:sym typeface="Arial"/>
            </a:endParaRPr>
          </a:p>
          <a:p>
            <a:pPr indent="0" lvl="0" marL="0" marR="0" rtl="0" algn="l">
              <a:lnSpc>
                <a:spcPct val="150039"/>
              </a:lnSpc>
              <a:spcBef>
                <a:spcPts val="0"/>
              </a:spcBef>
              <a:spcAft>
                <a:spcPts val="0"/>
              </a:spcAft>
              <a:buClr>
                <a:srgbClr val="000000"/>
              </a:buClr>
              <a:buSzPts val="2600"/>
              <a:buFont typeface="Arial"/>
              <a:buNone/>
            </a:pPr>
            <a:r>
              <a:t/>
            </a:r>
            <a:endParaRPr b="0" i="0" sz="2600" u="none" cap="none" strike="noStrike">
              <a:solidFill>
                <a:srgbClr val="FFFFFF"/>
              </a:solidFill>
              <a:latin typeface="Raleway"/>
              <a:ea typeface="Raleway"/>
              <a:cs typeface="Raleway"/>
              <a:sym typeface="Raleway"/>
            </a:endParaRPr>
          </a:p>
          <a:p>
            <a:pPr indent="0" lvl="0" marL="0" marR="0" rtl="0" algn="l">
              <a:lnSpc>
                <a:spcPct val="150039"/>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2. Why do you think the Righteous Among the Nations Medal showcases the Talmud (Jewish scripture) phrase “Whoever saves one life saves the world entire”? What does this phrase mean to you? What does the phrase mean in the context of those saved by the Righteous Among the Nations? Watch the videos of the testimonies in this presentation. Produce an answer to the questions, incorporating what you learned from the testimonies.</a:t>
            </a:r>
            <a:endParaRPr b="0" i="0" sz="2822" u="none" cap="none" strike="noStrike">
              <a:solidFill>
                <a:srgbClr val="FFFFFF"/>
              </a:solidFill>
              <a:latin typeface="Raleway"/>
              <a:ea typeface="Raleway"/>
              <a:cs typeface="Raleway"/>
              <a:sym typeface="Raleway"/>
            </a:endParaRPr>
          </a:p>
        </p:txBody>
      </p:sp>
      <p:sp>
        <p:nvSpPr>
          <p:cNvPr id="327" name="Google Shape;327;p36"/>
          <p:cNvSpPr txBox="1"/>
          <p:nvPr/>
        </p:nvSpPr>
        <p:spPr>
          <a:xfrm>
            <a:off x="1028700" y="578819"/>
            <a:ext cx="11480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Extensions: Questions to Ponder</a:t>
            </a:r>
            <a:endParaRPr b="0" i="0" sz="1400" u="none" cap="none" strike="noStrike">
              <a:solidFill>
                <a:srgbClr val="000000"/>
              </a:solidFill>
              <a:latin typeface="Arial"/>
              <a:ea typeface="Arial"/>
              <a:cs typeface="Arial"/>
              <a:sym typeface="Arial"/>
            </a:endParaRPr>
          </a:p>
        </p:txBody>
      </p:sp>
      <p:sp>
        <p:nvSpPr>
          <p:cNvPr id="328" name="Google Shape;328;p36"/>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27</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7"/>
          <p:cNvSpPr/>
          <p:nvPr/>
        </p:nvSpPr>
        <p:spPr>
          <a:xfrm>
            <a:off x="0" y="-14250"/>
            <a:ext cx="183045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7"/>
          <p:cNvSpPr txBox="1"/>
          <p:nvPr/>
        </p:nvSpPr>
        <p:spPr>
          <a:xfrm>
            <a:off x="1028700" y="1709025"/>
            <a:ext cx="16542300" cy="8064600"/>
          </a:xfrm>
          <a:prstGeom prst="rect">
            <a:avLst/>
          </a:prstGeom>
          <a:noFill/>
          <a:ln>
            <a:noFill/>
          </a:ln>
        </p:spPr>
        <p:txBody>
          <a:bodyPr anchorCtr="0" anchor="t" bIns="0" lIns="0" spcFirstLastPara="1" rIns="0" wrap="square" tIns="0">
            <a:spAutoFit/>
          </a:bodyPr>
          <a:lstStyle/>
          <a:p>
            <a:pPr indent="0" lvl="0" marL="0" marR="0" rtl="0" algn="l">
              <a:lnSpc>
                <a:spcPct val="150039"/>
              </a:lnSpc>
              <a:spcBef>
                <a:spcPts val="0"/>
              </a:spcBef>
              <a:spcAft>
                <a:spcPts val="0"/>
              </a:spcAft>
              <a:buClr>
                <a:srgbClr val="000000"/>
              </a:buClr>
              <a:buSzPts val="2622"/>
              <a:buFont typeface="Arial"/>
              <a:buNone/>
            </a:pPr>
            <a:r>
              <a:rPr b="0" i="0" lang="en-US" sz="2622" u="none" cap="none" strike="noStrike">
                <a:solidFill>
                  <a:schemeClr val="lt1"/>
                </a:solidFill>
                <a:latin typeface="Raleway"/>
                <a:ea typeface="Raleway"/>
                <a:cs typeface="Raleway"/>
                <a:sym typeface="Raleway"/>
              </a:rPr>
              <a:t>3. Why do you think it is important to learn about Raoul Wallenberg and other individuals declared Righteous Among the Nations? You may incorporate aspects from the testimonies and from the Government of Canada’s statement on Raoul Wallenberg Day. Extension: Look up the </a:t>
            </a:r>
            <a:r>
              <a:rPr b="0" i="1" lang="en-US" sz="2622" u="none" cap="none" strike="noStrike">
                <a:solidFill>
                  <a:schemeClr val="lt1"/>
                </a:solidFill>
                <a:latin typeface="Raleway"/>
                <a:ea typeface="Raleway"/>
                <a:cs typeface="Raleway"/>
                <a:sym typeface="Raleway"/>
              </a:rPr>
              <a:t>Canadian Charter of Rights and Freedoms</a:t>
            </a:r>
            <a:r>
              <a:rPr b="0" i="0" lang="en-US" sz="2622" u="none" cap="none" strike="noStrike">
                <a:solidFill>
                  <a:schemeClr val="lt1"/>
                </a:solidFill>
                <a:latin typeface="Raleway"/>
                <a:ea typeface="Raleway"/>
                <a:cs typeface="Raleway"/>
                <a:sym typeface="Raleway"/>
              </a:rPr>
              <a:t> and draw parallels between the content of the Charter and the actions and beliefs embodied by those who are Righteous Among the Nations.</a:t>
            </a:r>
            <a:endParaRPr b="0" i="0" sz="2622" u="none" cap="none" strike="noStrike">
              <a:solidFill>
                <a:schemeClr val="lt1"/>
              </a:solidFill>
              <a:latin typeface="Raleway"/>
              <a:ea typeface="Raleway"/>
              <a:cs typeface="Raleway"/>
              <a:sym typeface="Raleway"/>
            </a:endParaRPr>
          </a:p>
          <a:p>
            <a:pPr indent="0" lvl="0" marL="0" marR="0" rtl="0" algn="l">
              <a:lnSpc>
                <a:spcPct val="150039"/>
              </a:lnSpc>
              <a:spcBef>
                <a:spcPts val="0"/>
              </a:spcBef>
              <a:spcAft>
                <a:spcPts val="0"/>
              </a:spcAft>
              <a:buClr>
                <a:srgbClr val="000000"/>
              </a:buClr>
              <a:buSzPts val="2522"/>
              <a:buFont typeface="Arial"/>
              <a:buNone/>
            </a:pPr>
            <a:r>
              <a:t/>
            </a:r>
            <a:endParaRPr b="0" i="0" sz="2522" u="none" cap="none" strike="noStrike">
              <a:solidFill>
                <a:srgbClr val="FFFFFF"/>
              </a:solidFill>
              <a:latin typeface="Raleway"/>
              <a:ea typeface="Raleway"/>
              <a:cs typeface="Raleway"/>
              <a:sym typeface="Raleway"/>
            </a:endParaRPr>
          </a:p>
          <a:p>
            <a:pPr indent="0" lvl="0" marL="0" marR="0" rtl="0" algn="l">
              <a:lnSpc>
                <a:spcPct val="150039"/>
              </a:lnSpc>
              <a:spcBef>
                <a:spcPts val="0"/>
              </a:spcBef>
              <a:spcAft>
                <a:spcPts val="0"/>
              </a:spcAft>
              <a:buClr>
                <a:srgbClr val="000000"/>
              </a:buClr>
              <a:buSzPts val="2622"/>
              <a:buFont typeface="Arial"/>
              <a:buNone/>
            </a:pPr>
            <a:r>
              <a:rPr b="0" i="0" lang="en-US" sz="2622" u="none" cap="none" strike="noStrike">
                <a:solidFill>
                  <a:srgbClr val="FFFFFF"/>
                </a:solidFill>
                <a:latin typeface="Raleway"/>
                <a:ea typeface="Raleway"/>
                <a:cs typeface="Raleway"/>
                <a:sym typeface="Raleway"/>
              </a:rPr>
              <a:t>4. Holocaust denial and Holocaust distortion are a form of modern-day antisemitism, and a real and troubling issue. In many countries (including Austria, Belgium, the Czech Republic, France, Germany, Israel, Liechtenstein, Lithuania, the Netherlands, Poland, Romania, Slovakia, Spain, and Switzerland) Holocaust denial and distortion are crimes punishable by law. Such actions are not only profoundly disrespectful to Holocaust victims and their families, but to the rescuers—including Wallenberg—who sacrificed their lives to help those persecuted by the Nazis. How can we combat Holocaust denial, downplaying, and distortion in our daily lives? Think of specific actions which you, as a high-school student in Canada, can take to do so.</a:t>
            </a:r>
            <a:endParaRPr b="0" i="0" sz="2622" u="none" cap="none" strike="noStrike">
              <a:solidFill>
                <a:srgbClr val="FFFFFF"/>
              </a:solidFill>
              <a:latin typeface="Raleway"/>
              <a:ea typeface="Raleway"/>
              <a:cs typeface="Raleway"/>
              <a:sym typeface="Raleway"/>
            </a:endParaRPr>
          </a:p>
          <a:p>
            <a:pPr indent="0" lvl="0" marL="0" marR="0" rtl="0" algn="l">
              <a:lnSpc>
                <a:spcPct val="150039"/>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37"/>
          <p:cNvSpPr txBox="1"/>
          <p:nvPr/>
        </p:nvSpPr>
        <p:spPr>
          <a:xfrm>
            <a:off x="1028700" y="578819"/>
            <a:ext cx="11480004" cy="804513"/>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Extensions: Questions to Ponder</a:t>
            </a:r>
            <a:endParaRPr b="0" i="0" sz="1400" u="none" cap="none" strike="noStrike">
              <a:solidFill>
                <a:srgbClr val="000000"/>
              </a:solidFill>
              <a:latin typeface="Arial"/>
              <a:ea typeface="Arial"/>
              <a:cs typeface="Arial"/>
              <a:sym typeface="Arial"/>
            </a:endParaRPr>
          </a:p>
        </p:txBody>
      </p:sp>
      <p:sp>
        <p:nvSpPr>
          <p:cNvPr id="336" name="Google Shape;336;p37"/>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28</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1ee572a240d_0_192"/>
          <p:cNvSpPr/>
          <p:nvPr/>
        </p:nvSpPr>
        <p:spPr>
          <a:xfrm>
            <a:off x="-19050" y="-14300"/>
            <a:ext cx="18323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1ee572a240d_0_192"/>
          <p:cNvSpPr txBox="1"/>
          <p:nvPr/>
        </p:nvSpPr>
        <p:spPr>
          <a:xfrm>
            <a:off x="1028700" y="1848575"/>
            <a:ext cx="16380900" cy="7600800"/>
          </a:xfrm>
          <a:prstGeom prst="rect">
            <a:avLst/>
          </a:prstGeom>
          <a:noFill/>
          <a:ln>
            <a:noFill/>
          </a:ln>
        </p:spPr>
        <p:txBody>
          <a:bodyPr anchorCtr="0" anchor="t" bIns="0" lIns="0" spcFirstLastPara="1" rIns="0" wrap="square" tIns="0">
            <a:spAutoFit/>
          </a:bodyPr>
          <a:lstStyle/>
          <a:p>
            <a:pPr indent="0" lvl="0" marL="0" marR="0" rtl="0" algn="l">
              <a:lnSpc>
                <a:spcPct val="150039"/>
              </a:lnSpc>
              <a:spcBef>
                <a:spcPts val="0"/>
              </a:spcBef>
              <a:spcAft>
                <a:spcPts val="0"/>
              </a:spcAft>
              <a:buClr>
                <a:srgbClr val="000000"/>
              </a:buClr>
              <a:buSzPts val="2622"/>
              <a:buFont typeface="Arial"/>
              <a:buNone/>
            </a:pPr>
            <a:r>
              <a:rPr b="0" i="0" lang="en-US" sz="2622" u="none" cap="none" strike="noStrike">
                <a:solidFill>
                  <a:schemeClr val="lt1"/>
                </a:solidFill>
                <a:latin typeface="Raleway"/>
                <a:ea typeface="Raleway"/>
                <a:cs typeface="Raleway"/>
                <a:sym typeface="Raleway"/>
              </a:rPr>
              <a:t>5. Learning about the Holocaust involves a high level of not only mental but emotional stamina, as well as the ability to digest information that is, by nature, extremely difficult to digest. This lesson only begins to scratch a sliver of the surface of the vast field that is Holocaust Education. Which parts of this lesson did you find most challenging to absorb, and why? Which parts did you find most interesting, and why? What words were you less familiar with? Do you remember the context in which they were used? Write the words down, define them, and explain what you learned about them.</a:t>
            </a:r>
            <a:endParaRPr b="0" i="0" sz="2622" u="none" cap="none" strike="noStrike">
              <a:solidFill>
                <a:schemeClr val="lt1"/>
              </a:solidFill>
              <a:latin typeface="Raleway"/>
              <a:ea typeface="Raleway"/>
              <a:cs typeface="Raleway"/>
              <a:sym typeface="Raleway"/>
            </a:endParaRPr>
          </a:p>
          <a:p>
            <a:pPr indent="0" lvl="0" marL="0" marR="0" rtl="0" algn="l">
              <a:lnSpc>
                <a:spcPct val="150039"/>
              </a:lnSpc>
              <a:spcBef>
                <a:spcPts val="0"/>
              </a:spcBef>
              <a:spcAft>
                <a:spcPts val="0"/>
              </a:spcAft>
              <a:buClr>
                <a:srgbClr val="000000"/>
              </a:buClr>
              <a:buSzPts val="2322"/>
              <a:buFont typeface="Arial"/>
              <a:buNone/>
            </a:pPr>
            <a:r>
              <a:t/>
            </a:r>
            <a:endParaRPr b="0" i="0" sz="2322" u="none" cap="none" strike="noStrike">
              <a:solidFill>
                <a:srgbClr val="FFFFFF"/>
              </a:solidFill>
              <a:latin typeface="Raleway"/>
              <a:ea typeface="Raleway"/>
              <a:cs typeface="Raleway"/>
              <a:sym typeface="Raleway"/>
            </a:endParaRPr>
          </a:p>
          <a:p>
            <a:pPr indent="0" lvl="0" marL="0" marR="0" rtl="0" algn="l">
              <a:lnSpc>
                <a:spcPct val="150039"/>
              </a:lnSpc>
              <a:spcBef>
                <a:spcPts val="0"/>
              </a:spcBef>
              <a:spcAft>
                <a:spcPts val="0"/>
              </a:spcAft>
              <a:buClr>
                <a:srgbClr val="000000"/>
              </a:buClr>
              <a:buSzPts val="2622"/>
              <a:buFont typeface="Arial"/>
              <a:buNone/>
            </a:pPr>
            <a:r>
              <a:rPr b="0" i="0" lang="en-US" sz="2622" u="none" cap="none" strike="noStrike">
                <a:solidFill>
                  <a:srgbClr val="FFFFFF"/>
                </a:solidFill>
                <a:latin typeface="Raleway"/>
                <a:ea typeface="Raleway"/>
                <a:cs typeface="Raleway"/>
                <a:sym typeface="Raleway"/>
              </a:rPr>
              <a:t>6. If you could write a letter to Wallenberg and he could read it, what would you say? In what ways did Wallenberg’s story move you? In what ways did it resonate with you? How can we, in our daily lives, act in ways that we think would make Wallenberg proud of our integrity, of our actions? </a:t>
            </a:r>
            <a:r>
              <a:rPr b="0" i="0" lang="en-US" sz="2622" u="none" cap="none" strike="noStrike">
                <a:solidFill>
                  <a:schemeClr val="lt1"/>
                </a:solidFill>
                <a:latin typeface="Raleway"/>
                <a:ea typeface="Raleway"/>
                <a:cs typeface="Raleway"/>
                <a:sym typeface="Raleway"/>
              </a:rPr>
              <a:t>Answer these questions in your letter to explain how you will continue his legacy. </a:t>
            </a:r>
            <a:r>
              <a:rPr b="0" i="0" lang="en-US" sz="2622" u="none" cap="none" strike="noStrike">
                <a:solidFill>
                  <a:srgbClr val="FFFFFF"/>
                </a:solidFill>
                <a:latin typeface="Raleway"/>
                <a:ea typeface="Raleway"/>
                <a:cs typeface="Raleway"/>
                <a:sym typeface="Raleway"/>
              </a:rPr>
              <a:t>Address your letter using an appropriate salutation and letter conventions. Organize your ideas coherently (introduction, body, conclusion) and utilize proper grammar and sentence structure.</a:t>
            </a:r>
            <a:endParaRPr b="0" i="0" sz="1500" u="none" cap="none" strike="noStrike">
              <a:solidFill>
                <a:srgbClr val="000000"/>
              </a:solidFill>
              <a:latin typeface="Arial"/>
              <a:ea typeface="Arial"/>
              <a:cs typeface="Arial"/>
              <a:sym typeface="Arial"/>
            </a:endParaRPr>
          </a:p>
        </p:txBody>
      </p:sp>
      <p:sp>
        <p:nvSpPr>
          <p:cNvPr id="343" name="Google Shape;343;g1ee572a240d_0_192"/>
          <p:cNvSpPr txBox="1"/>
          <p:nvPr/>
        </p:nvSpPr>
        <p:spPr>
          <a:xfrm>
            <a:off x="1028700" y="578819"/>
            <a:ext cx="11480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Extensions: Questions to Ponder</a:t>
            </a:r>
            <a:endParaRPr b="0" i="0" sz="1400" u="none" cap="none" strike="noStrike">
              <a:solidFill>
                <a:srgbClr val="000000"/>
              </a:solidFill>
              <a:latin typeface="Arial"/>
              <a:ea typeface="Arial"/>
              <a:cs typeface="Arial"/>
              <a:sym typeface="Arial"/>
            </a:endParaRPr>
          </a:p>
        </p:txBody>
      </p:sp>
      <p:sp>
        <p:nvSpPr>
          <p:cNvPr id="344" name="Google Shape;344;g1ee572a240d_0_192"/>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29</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9"/>
          <p:cNvPicPr preferRelativeResize="0"/>
          <p:nvPr/>
        </p:nvPicPr>
        <p:blipFill rotWithShape="1">
          <a:blip r:embed="rId3">
            <a:alphaModFix/>
          </a:blip>
          <a:srcRect b="0" l="0" r="0" t="0"/>
          <a:stretch/>
        </p:blipFill>
        <p:spPr>
          <a:xfrm>
            <a:off x="14096750" y="4022913"/>
            <a:ext cx="4191250" cy="6264012"/>
          </a:xfrm>
          <a:prstGeom prst="rect">
            <a:avLst/>
          </a:prstGeom>
          <a:noFill/>
          <a:ln>
            <a:noFill/>
          </a:ln>
        </p:spPr>
      </p:pic>
      <p:sp>
        <p:nvSpPr>
          <p:cNvPr id="350" name="Google Shape;350;p9"/>
          <p:cNvSpPr/>
          <p:nvPr/>
        </p:nvSpPr>
        <p:spPr>
          <a:xfrm>
            <a:off x="0" y="-28575"/>
            <a:ext cx="14149200" cy="10315500"/>
          </a:xfrm>
          <a:prstGeom prst="rect">
            <a:avLst/>
          </a:prstGeom>
          <a:solidFill>
            <a:srgbClr val="3A3A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9"/>
          <p:cNvSpPr txBox="1"/>
          <p:nvPr/>
        </p:nvSpPr>
        <p:spPr>
          <a:xfrm>
            <a:off x="1090960" y="300552"/>
            <a:ext cx="6962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Concentration Camps</a:t>
            </a:r>
            <a:endParaRPr b="0" i="0" sz="1400" u="none" cap="none" strike="noStrike">
              <a:solidFill>
                <a:srgbClr val="000000"/>
              </a:solidFill>
              <a:latin typeface="Arial"/>
              <a:ea typeface="Arial"/>
              <a:cs typeface="Arial"/>
              <a:sym typeface="Arial"/>
            </a:endParaRPr>
          </a:p>
        </p:txBody>
      </p:sp>
      <p:sp>
        <p:nvSpPr>
          <p:cNvPr id="352" name="Google Shape;352;p9"/>
          <p:cNvSpPr txBox="1"/>
          <p:nvPr/>
        </p:nvSpPr>
        <p:spPr>
          <a:xfrm>
            <a:off x="1090950" y="1186200"/>
            <a:ext cx="12343800" cy="81867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2799"/>
              <a:buFont typeface="Arial"/>
              <a:buNone/>
            </a:pPr>
            <a:r>
              <a:rPr b="0" i="0" lang="en-US" sz="2799" u="none" cap="none" strike="noStrike">
                <a:solidFill>
                  <a:srgbClr val="FFFFFF"/>
                </a:solidFill>
                <a:latin typeface="Raleway"/>
                <a:ea typeface="Raleway"/>
                <a:cs typeface="Raleway"/>
                <a:sym typeface="Raleway"/>
              </a:rPr>
              <a:t>1933 to 1945: Amidst soaring antisemitism levels, </a:t>
            </a:r>
            <a:r>
              <a:rPr b="0" i="0" lang="en-US" sz="2799" u="none" cap="none" strike="noStrike">
                <a:solidFill>
                  <a:schemeClr val="lt1"/>
                </a:solidFill>
                <a:latin typeface="Raleway"/>
                <a:ea typeface="Raleway"/>
                <a:cs typeface="Raleway"/>
                <a:sym typeface="Raleway"/>
              </a:rPr>
              <a:t>the Nazis design and </a:t>
            </a:r>
            <a:r>
              <a:rPr b="0" i="0" lang="en-US" sz="2799" u="none" cap="none" strike="noStrike">
                <a:solidFill>
                  <a:srgbClr val="FFFFFF"/>
                </a:solidFill>
                <a:latin typeface="Raleway"/>
                <a:ea typeface="Raleway"/>
                <a:cs typeface="Raleway"/>
                <a:sym typeface="Raleway"/>
              </a:rPr>
              <a:t>build more than 44,000 Concentration Camps, Death Camps, or killing centres to:</a:t>
            </a:r>
            <a:endParaRPr b="0" i="0" sz="2799"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2799"/>
              <a:buFont typeface="Arial"/>
              <a:buNone/>
            </a:pPr>
            <a:r>
              <a:rPr b="0" i="0" lang="en-US" sz="2799" u="none" cap="none" strike="noStrike">
                <a:solidFill>
                  <a:srgbClr val="FFFFFF"/>
                </a:solidFill>
                <a:latin typeface="Raleway"/>
                <a:ea typeface="Raleway"/>
                <a:cs typeface="Raleway"/>
                <a:sym typeface="Raleway"/>
              </a:rPr>
              <a:t>- imprison and torture prisoners to death</a:t>
            </a:r>
            <a:endParaRPr b="0" i="0" sz="2799"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2799"/>
              <a:buFont typeface="Arial"/>
              <a:buNone/>
            </a:pPr>
            <a:r>
              <a:rPr b="0" i="0" lang="en-US" sz="2799" u="none" cap="none" strike="noStrike">
                <a:solidFill>
                  <a:srgbClr val="FFFFFF"/>
                </a:solidFill>
                <a:latin typeface="Raleway"/>
                <a:ea typeface="Raleway"/>
                <a:cs typeface="Raleway"/>
                <a:sym typeface="Raleway"/>
              </a:rPr>
              <a:t>- strip prisoners of their human dignity</a:t>
            </a:r>
            <a:endParaRPr b="0" i="0" sz="800" u="none" cap="none" strike="noStrike">
              <a:solidFill>
                <a:srgbClr val="000000"/>
              </a:solidFill>
              <a:latin typeface="Arial"/>
              <a:ea typeface="Arial"/>
              <a:cs typeface="Arial"/>
              <a:sym typeface="Arial"/>
            </a:endParaRPr>
          </a:p>
          <a:p>
            <a:pPr indent="-406335" lvl="2" marL="1371600" marR="0" rtl="0" algn="l">
              <a:lnSpc>
                <a:spcPct val="150014"/>
              </a:lnSpc>
              <a:spcBef>
                <a:spcPts val="0"/>
              </a:spcBef>
              <a:spcAft>
                <a:spcPts val="0"/>
              </a:spcAft>
              <a:buClr>
                <a:srgbClr val="FFFFFF"/>
              </a:buClr>
              <a:buSzPts val="2799"/>
              <a:buFont typeface="Arial"/>
              <a:buChar char="■"/>
            </a:pPr>
            <a:r>
              <a:rPr b="0" i="0" lang="en-US" sz="2799" u="none" cap="none" strike="noStrike">
                <a:solidFill>
                  <a:srgbClr val="FFFFFF"/>
                </a:solidFill>
                <a:latin typeface="Raleway"/>
                <a:ea typeface="Raleway"/>
                <a:cs typeface="Raleway"/>
                <a:sym typeface="Raleway"/>
              </a:rPr>
              <a:t>prisoner IDs tattooed, hair shaven, possessions taken,</a:t>
            </a:r>
            <a:br>
              <a:rPr b="0" i="0" lang="en-US" sz="2799" u="none" cap="none" strike="noStrike">
                <a:solidFill>
                  <a:srgbClr val="FFFFFF"/>
                </a:solidFill>
                <a:latin typeface="Raleway"/>
                <a:ea typeface="Raleway"/>
                <a:cs typeface="Raleway"/>
                <a:sym typeface="Raleway"/>
              </a:rPr>
            </a:br>
            <a:r>
              <a:rPr b="0" i="0" lang="en-US" sz="2799" u="none" cap="none" strike="noStrike">
                <a:solidFill>
                  <a:schemeClr val="lt1"/>
                </a:solidFill>
                <a:latin typeface="Raleway"/>
                <a:ea typeface="Raleway"/>
                <a:cs typeface="Raleway"/>
                <a:sym typeface="Raleway"/>
              </a:rPr>
              <a:t>clothes stripped, uniforms given, </a:t>
            </a:r>
            <a:endParaRPr b="0" i="0" sz="800" u="none" cap="none" strike="noStrike">
              <a:solidFill>
                <a:srgbClr val="000000"/>
              </a:solidFill>
              <a:latin typeface="Arial"/>
              <a:ea typeface="Arial"/>
              <a:cs typeface="Arial"/>
              <a:sym typeface="Arial"/>
            </a:endParaRPr>
          </a:p>
          <a:p>
            <a:pPr indent="-406335" lvl="2" marL="1371600" marR="0" rtl="0" algn="l">
              <a:lnSpc>
                <a:spcPct val="150014"/>
              </a:lnSpc>
              <a:spcBef>
                <a:spcPts val="0"/>
              </a:spcBef>
              <a:spcAft>
                <a:spcPts val="0"/>
              </a:spcAft>
              <a:buClr>
                <a:srgbClr val="FFFFFF"/>
              </a:buClr>
              <a:buSzPts val="2799"/>
              <a:buFont typeface="Arial"/>
              <a:buChar char="■"/>
            </a:pPr>
            <a:r>
              <a:rPr b="0" i="0" lang="en-US" sz="2799" u="none" cap="none" strike="noStrike">
                <a:solidFill>
                  <a:srgbClr val="FFFFFF"/>
                </a:solidFill>
                <a:latin typeface="Raleway"/>
                <a:ea typeface="Raleway"/>
                <a:cs typeface="Raleway"/>
                <a:sym typeface="Raleway"/>
              </a:rPr>
              <a:t>extreme forced manual labour</a:t>
            </a:r>
            <a:endParaRPr b="0" i="0" sz="2799" u="none" cap="none" strike="noStrike">
              <a:solidFill>
                <a:srgbClr val="FFFFFF"/>
              </a:solidFill>
              <a:latin typeface="Raleway"/>
              <a:ea typeface="Raleway"/>
              <a:cs typeface="Raleway"/>
              <a:sym typeface="Raleway"/>
            </a:endParaRPr>
          </a:p>
          <a:p>
            <a:pPr indent="-406335" lvl="2" marL="1371600" marR="0" rtl="0" algn="l">
              <a:lnSpc>
                <a:spcPct val="150014"/>
              </a:lnSpc>
              <a:spcBef>
                <a:spcPts val="0"/>
              </a:spcBef>
              <a:spcAft>
                <a:spcPts val="0"/>
              </a:spcAft>
              <a:buClr>
                <a:srgbClr val="FFFFFF"/>
              </a:buClr>
              <a:buSzPts val="2799"/>
              <a:buFont typeface="Raleway"/>
              <a:buChar char="■"/>
            </a:pPr>
            <a:r>
              <a:rPr b="0" i="0" lang="en-US" sz="2799" u="none" cap="none" strike="noStrike">
                <a:solidFill>
                  <a:schemeClr val="lt1"/>
                </a:solidFill>
                <a:latin typeface="Raleway"/>
                <a:ea typeface="Raleway"/>
                <a:cs typeface="Raleway"/>
                <a:sym typeface="Raleway"/>
              </a:rPr>
              <a:t>extreme starvation leading to death</a:t>
            </a:r>
            <a:endParaRPr b="0" i="0" sz="2799" u="none" cap="none" strike="noStrike">
              <a:solidFill>
                <a:srgbClr val="FFFFFF"/>
              </a:solidFill>
              <a:latin typeface="Raleway"/>
              <a:ea typeface="Raleway"/>
              <a:cs typeface="Raleway"/>
              <a:sym typeface="Raleway"/>
            </a:endParaRPr>
          </a:p>
          <a:p>
            <a:pPr indent="-406335" lvl="2" marL="1371600" marR="0" rtl="0" algn="l">
              <a:lnSpc>
                <a:spcPct val="150014"/>
              </a:lnSpc>
              <a:spcBef>
                <a:spcPts val="0"/>
              </a:spcBef>
              <a:spcAft>
                <a:spcPts val="0"/>
              </a:spcAft>
              <a:buClr>
                <a:srgbClr val="FFFFFF"/>
              </a:buClr>
              <a:buSzPts val="2799"/>
              <a:buFont typeface="Arial"/>
              <a:buChar char="■"/>
            </a:pPr>
            <a:r>
              <a:rPr b="0" i="0" lang="en-US" sz="2799" u="none" cap="none" strike="noStrike">
                <a:solidFill>
                  <a:srgbClr val="FFFFFF"/>
                </a:solidFill>
                <a:latin typeface="Raleway"/>
                <a:ea typeface="Raleway"/>
                <a:cs typeface="Raleway"/>
                <a:sym typeface="Raleway"/>
              </a:rPr>
              <a:t>separation from family and loved ones</a:t>
            </a:r>
            <a:endParaRPr b="0" i="0" sz="800" u="none" cap="none" strike="noStrike">
              <a:solidFill>
                <a:srgbClr val="000000"/>
              </a:solidFill>
              <a:latin typeface="Arial"/>
              <a:ea typeface="Arial"/>
              <a:cs typeface="Arial"/>
              <a:sym typeface="Arial"/>
            </a:endParaRPr>
          </a:p>
          <a:p>
            <a:pPr indent="-406335" lvl="2" marL="1371600" marR="0" rtl="0" algn="l">
              <a:lnSpc>
                <a:spcPct val="150014"/>
              </a:lnSpc>
              <a:spcBef>
                <a:spcPts val="0"/>
              </a:spcBef>
              <a:spcAft>
                <a:spcPts val="0"/>
              </a:spcAft>
              <a:buClr>
                <a:srgbClr val="FFFFFF"/>
              </a:buClr>
              <a:buSzPts val="2799"/>
              <a:buFont typeface="Arial"/>
              <a:buChar char="■"/>
            </a:pPr>
            <a:r>
              <a:rPr b="0" i="0" lang="en-US" sz="2799" u="none" cap="none" strike="noStrike">
                <a:solidFill>
                  <a:srgbClr val="FFFFFF"/>
                </a:solidFill>
                <a:latin typeface="Raleway"/>
                <a:ea typeface="Raleway"/>
                <a:cs typeface="Raleway"/>
                <a:sym typeface="Raleway"/>
              </a:rPr>
              <a:t>physical enslavement and psychological entrapment</a:t>
            </a:r>
            <a:endParaRPr b="0" i="0" sz="800" u="none" cap="none" strike="noStrike">
              <a:solidFill>
                <a:srgbClr val="000000"/>
              </a:solidFill>
              <a:latin typeface="Arial"/>
              <a:ea typeface="Arial"/>
              <a:cs typeface="Arial"/>
              <a:sym typeface="Arial"/>
            </a:endParaRPr>
          </a:p>
          <a:p>
            <a:pPr indent="-406335" lvl="2" marL="1371600" marR="0" rtl="0" algn="l">
              <a:lnSpc>
                <a:spcPct val="150014"/>
              </a:lnSpc>
              <a:spcBef>
                <a:spcPts val="0"/>
              </a:spcBef>
              <a:spcAft>
                <a:spcPts val="0"/>
              </a:spcAft>
              <a:buClr>
                <a:srgbClr val="FFFFFF"/>
              </a:buClr>
              <a:buSzPts val="2799"/>
              <a:buFont typeface="Arial"/>
              <a:buChar char="■"/>
            </a:pPr>
            <a:r>
              <a:rPr b="0" i="0" lang="en-US" sz="2799" u="none" cap="none" strike="noStrike">
                <a:solidFill>
                  <a:srgbClr val="FFFFFF"/>
                </a:solidFill>
                <a:latin typeface="Raleway"/>
                <a:ea typeface="Raleway"/>
                <a:cs typeface="Raleway"/>
                <a:sym typeface="Raleway"/>
              </a:rPr>
              <a:t>cruel, extreme experimentation (especially on children, pregnant women, and twins) leading to disease and to death</a:t>
            </a:r>
            <a:endParaRPr b="0" i="0" sz="800" u="none" cap="none" strike="noStrike">
              <a:solidFill>
                <a:srgbClr val="000000"/>
              </a:solidFill>
              <a:latin typeface="Arial"/>
              <a:ea typeface="Arial"/>
              <a:cs typeface="Arial"/>
              <a:sym typeface="Arial"/>
            </a:endParaRPr>
          </a:p>
          <a:p>
            <a:pPr indent="0" lvl="0" marL="0" marR="0" rtl="0" algn="l">
              <a:lnSpc>
                <a:spcPct val="150014"/>
              </a:lnSpc>
              <a:spcBef>
                <a:spcPts val="0"/>
              </a:spcBef>
              <a:spcAft>
                <a:spcPts val="0"/>
              </a:spcAft>
              <a:buClr>
                <a:srgbClr val="000000"/>
              </a:buClr>
              <a:buSzPts val="2799"/>
              <a:buFont typeface="Arial"/>
              <a:buNone/>
            </a:pPr>
            <a:r>
              <a:rPr b="0" i="0" lang="en-US" sz="2799" u="none" cap="none" strike="noStrike">
                <a:solidFill>
                  <a:srgbClr val="FFFFFF"/>
                </a:solidFill>
                <a:latin typeface="Raleway"/>
                <a:ea typeface="Raleway"/>
                <a:cs typeface="Raleway"/>
                <a:sym typeface="Raleway"/>
              </a:rPr>
              <a:t>- kill prisoners by way of gas chambers, mass shootings, and crematoria</a:t>
            </a:r>
            <a:endParaRPr b="0" i="0" sz="800" u="none" cap="none" strike="noStrike">
              <a:solidFill>
                <a:srgbClr val="000000"/>
              </a:solidFill>
              <a:latin typeface="Arial"/>
              <a:ea typeface="Arial"/>
              <a:cs typeface="Arial"/>
              <a:sym typeface="Arial"/>
            </a:endParaRPr>
          </a:p>
        </p:txBody>
      </p:sp>
      <p:sp>
        <p:nvSpPr>
          <p:cNvPr id="353" name="Google Shape;353;p9"/>
          <p:cNvSpPr txBox="1"/>
          <p:nvPr/>
        </p:nvSpPr>
        <p:spPr>
          <a:xfrm>
            <a:off x="17778625" y="9609900"/>
            <a:ext cx="449700" cy="677100"/>
          </a:xfrm>
          <a:prstGeom prst="rect">
            <a:avLst/>
          </a:prstGeom>
          <a:solidFill>
            <a:srgbClr val="FFFFFF">
              <a:alpha val="54117"/>
            </a:srgbClr>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7</a:t>
            </a:r>
            <a:endParaRPr b="0" i="0" sz="3200" u="none" cap="none" strike="noStrike">
              <a:solidFill>
                <a:schemeClr val="dk1"/>
              </a:solidFill>
              <a:latin typeface="Calibri"/>
              <a:ea typeface="Calibri"/>
              <a:cs typeface="Calibri"/>
              <a:sym typeface="Calibri"/>
            </a:endParaRPr>
          </a:p>
        </p:txBody>
      </p:sp>
      <p:pic>
        <p:nvPicPr>
          <p:cNvPr id="354" name="Google Shape;354;p9"/>
          <p:cNvPicPr preferRelativeResize="0"/>
          <p:nvPr/>
        </p:nvPicPr>
        <p:blipFill rotWithShape="1">
          <a:blip r:embed="rId4">
            <a:alphaModFix/>
          </a:blip>
          <a:srcRect b="0" l="0" r="0" t="0"/>
          <a:stretch/>
        </p:blipFill>
        <p:spPr>
          <a:xfrm>
            <a:off x="14096750" y="-28575"/>
            <a:ext cx="4191250" cy="2794183"/>
          </a:xfrm>
          <a:prstGeom prst="rect">
            <a:avLst/>
          </a:prstGeom>
          <a:noFill/>
          <a:ln>
            <a:noFill/>
          </a:ln>
        </p:spPr>
      </p:pic>
      <p:sp>
        <p:nvSpPr>
          <p:cNvPr id="355" name="Google Shape;355;p9"/>
          <p:cNvSpPr txBox="1"/>
          <p:nvPr/>
        </p:nvSpPr>
        <p:spPr>
          <a:xfrm>
            <a:off x="14096750" y="2759325"/>
            <a:ext cx="4191300" cy="12930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3A3A3A"/>
                </a:solidFill>
                <a:latin typeface="Raleway"/>
                <a:ea typeface="Raleway"/>
                <a:cs typeface="Raleway"/>
                <a:sym typeface="Raleway"/>
              </a:rPr>
              <a:t>Top: </a:t>
            </a:r>
            <a:r>
              <a:rPr b="0" i="0" lang="en-US" sz="1800" u="none" cap="none" strike="noStrike">
                <a:solidFill>
                  <a:srgbClr val="3A3A3A"/>
                </a:solidFill>
                <a:latin typeface="Raleway"/>
                <a:ea typeface="Raleway"/>
                <a:cs typeface="Raleway"/>
                <a:sym typeface="Raleway"/>
              </a:rPr>
              <a:t>Auschwitz sign behind barbed wire reads, “Caution: High voltage; Life threatening.” </a:t>
            </a:r>
            <a:r>
              <a:rPr b="1" i="0" lang="en-US" sz="1800" u="none" cap="none" strike="noStrike">
                <a:solidFill>
                  <a:srgbClr val="3A3A3A"/>
                </a:solidFill>
                <a:latin typeface="Raleway"/>
                <a:ea typeface="Raleway"/>
                <a:cs typeface="Raleway"/>
                <a:sym typeface="Raleway"/>
              </a:rPr>
              <a:t>Bottom:</a:t>
            </a:r>
            <a:r>
              <a:rPr b="0" i="0" lang="en-US" sz="1800" u="none" cap="none" strike="noStrike">
                <a:solidFill>
                  <a:srgbClr val="3A3A3A"/>
                </a:solidFill>
                <a:latin typeface="Raleway"/>
                <a:ea typeface="Raleway"/>
                <a:cs typeface="Raleway"/>
                <a:sym typeface="Raleway"/>
              </a:rPr>
              <a:t> Nazi doctor Fritz Klein walks amongst corpses.</a:t>
            </a:r>
            <a:endParaRPr b="0" i="0" sz="1800" u="none" cap="none" strike="noStrike">
              <a:solidFill>
                <a:srgbClr val="3A3A3A"/>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0"/>
          <p:cNvSpPr/>
          <p:nvPr/>
        </p:nvSpPr>
        <p:spPr>
          <a:xfrm>
            <a:off x="0" y="-28575"/>
            <a:ext cx="18288000" cy="10315500"/>
          </a:xfrm>
          <a:prstGeom prst="rect">
            <a:avLst/>
          </a:prstGeom>
          <a:solidFill>
            <a:srgbClr val="3A3A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10"/>
          <p:cNvSpPr/>
          <p:nvPr/>
        </p:nvSpPr>
        <p:spPr>
          <a:xfrm>
            <a:off x="740700" y="2188962"/>
            <a:ext cx="5207762" cy="3664266"/>
          </a:xfrm>
          <a:custGeom>
            <a:rect b="b" l="l" r="r" t="t"/>
            <a:pathLst>
              <a:path extrusionOk="0" h="3636989" w="5130800">
                <a:moveTo>
                  <a:pt x="0" y="0"/>
                </a:moveTo>
                <a:lnTo>
                  <a:pt x="5130800" y="0"/>
                </a:lnTo>
                <a:lnTo>
                  <a:pt x="5130800" y="3636989"/>
                </a:lnTo>
                <a:lnTo>
                  <a:pt x="0" y="3636989"/>
                </a:lnTo>
                <a:lnTo>
                  <a:pt x="0" y="0"/>
                </a:lnTo>
                <a:close/>
              </a:path>
            </a:pathLst>
          </a:custGeom>
          <a:blipFill rotWithShape="1">
            <a:blip r:embed="rId3">
              <a:alphaModFix/>
            </a:blip>
            <a:stretch>
              <a:fillRect b="0" l="0" r="0" t="0"/>
            </a:stretch>
          </a:blipFill>
          <a:ln>
            <a:noFill/>
          </a:ln>
        </p:spPr>
      </p:sp>
      <p:sp>
        <p:nvSpPr>
          <p:cNvPr id="362" name="Google Shape;362;p10"/>
          <p:cNvSpPr txBox="1"/>
          <p:nvPr/>
        </p:nvSpPr>
        <p:spPr>
          <a:xfrm>
            <a:off x="740550" y="275406"/>
            <a:ext cx="6962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Concentration Camps</a:t>
            </a:r>
            <a:endParaRPr b="0" i="0" sz="1400" u="none" cap="none" strike="noStrike">
              <a:solidFill>
                <a:srgbClr val="000000"/>
              </a:solidFill>
              <a:latin typeface="Arial"/>
              <a:ea typeface="Arial"/>
              <a:cs typeface="Arial"/>
              <a:sym typeface="Arial"/>
            </a:endParaRPr>
          </a:p>
        </p:txBody>
      </p:sp>
      <p:sp>
        <p:nvSpPr>
          <p:cNvPr id="363" name="Google Shape;363;p10"/>
          <p:cNvSpPr txBox="1"/>
          <p:nvPr/>
        </p:nvSpPr>
        <p:spPr>
          <a:xfrm>
            <a:off x="740550" y="1159075"/>
            <a:ext cx="17239500" cy="1289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399"/>
              <a:buFont typeface="Arial"/>
              <a:buNone/>
            </a:pPr>
            <a:r>
              <a:rPr b="0" i="0" lang="en-US" sz="2399" u="none" cap="none" strike="noStrike">
                <a:solidFill>
                  <a:schemeClr val="lt1"/>
                </a:solidFill>
                <a:latin typeface="Raleway"/>
                <a:ea typeface="Raleway"/>
                <a:cs typeface="Raleway"/>
                <a:sym typeface="Raleway"/>
              </a:rPr>
              <a:t>Millions die at the</a:t>
            </a:r>
            <a:r>
              <a:rPr b="0" i="0" lang="en-US" sz="2399" u="none" cap="none" strike="noStrike">
                <a:solidFill>
                  <a:srgbClr val="FFFFFF"/>
                </a:solidFill>
                <a:latin typeface="Raleway"/>
                <a:ea typeface="Raleway"/>
                <a:cs typeface="Raleway"/>
                <a:sym typeface="Raleway"/>
              </a:rPr>
              <a:t> death camps. Auschwitz-Birkenau amasses a death rate of 90%, with over 1 million killed at this death camp alone. </a:t>
            </a:r>
            <a:r>
              <a:rPr b="0" i="0" lang="en-US" sz="2399" u="none" cap="none" strike="noStrike">
                <a:solidFill>
                  <a:schemeClr val="lt1"/>
                </a:solidFill>
                <a:latin typeface="Raleway"/>
                <a:ea typeface="Raleway"/>
                <a:cs typeface="Raleway"/>
                <a:sym typeface="Raleway"/>
              </a:rPr>
              <a:t>Others include Bergen-Belsen, Buchenwald, Dachau, Mauthausen, Warsaw, and Kraków-Płaszów. </a:t>
            </a:r>
            <a:endParaRPr b="0" i="0" sz="2399" u="none" cap="none" strike="noStrike">
              <a:solidFill>
                <a:srgbClr val="FFFFFF"/>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4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399"/>
              <a:buFont typeface="Arial"/>
              <a:buNone/>
            </a:pPr>
            <a:r>
              <a:t/>
            </a:r>
            <a:endParaRPr b="0" i="0" sz="2399" u="none" cap="none" strike="noStrike">
              <a:solidFill>
                <a:srgbClr val="FFFFFF"/>
              </a:solidFill>
              <a:latin typeface="Raleway"/>
              <a:ea typeface="Raleway"/>
              <a:cs typeface="Raleway"/>
              <a:sym typeface="Raleway"/>
            </a:endParaRPr>
          </a:p>
        </p:txBody>
      </p:sp>
      <p:pic>
        <p:nvPicPr>
          <p:cNvPr id="364" name="Google Shape;364;p10"/>
          <p:cNvPicPr preferRelativeResize="0"/>
          <p:nvPr/>
        </p:nvPicPr>
        <p:blipFill rotWithShape="1">
          <a:blip r:embed="rId4">
            <a:alphaModFix/>
          </a:blip>
          <a:srcRect b="5499" l="4879" r="0" t="0"/>
          <a:stretch/>
        </p:blipFill>
        <p:spPr>
          <a:xfrm>
            <a:off x="6024650" y="2168813"/>
            <a:ext cx="5596624" cy="3704553"/>
          </a:xfrm>
          <a:prstGeom prst="rect">
            <a:avLst/>
          </a:prstGeom>
          <a:noFill/>
          <a:ln>
            <a:noFill/>
          </a:ln>
        </p:spPr>
      </p:pic>
      <p:sp>
        <p:nvSpPr>
          <p:cNvPr id="365" name="Google Shape;365;p10"/>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8</a:t>
            </a:r>
            <a:endParaRPr b="0" i="0" sz="3200" u="none" cap="none" strike="noStrike">
              <a:solidFill>
                <a:schemeClr val="lt1"/>
              </a:solidFill>
              <a:latin typeface="Calibri"/>
              <a:ea typeface="Calibri"/>
              <a:cs typeface="Calibri"/>
              <a:sym typeface="Calibri"/>
            </a:endParaRPr>
          </a:p>
        </p:txBody>
      </p:sp>
      <p:pic>
        <p:nvPicPr>
          <p:cNvPr id="366" name="Google Shape;366;p10"/>
          <p:cNvPicPr preferRelativeResize="0"/>
          <p:nvPr/>
        </p:nvPicPr>
        <p:blipFill rotWithShape="1">
          <a:blip r:embed="rId5">
            <a:alphaModFix/>
          </a:blip>
          <a:srcRect b="0" l="4256" r="4201" t="0"/>
          <a:stretch/>
        </p:blipFill>
        <p:spPr>
          <a:xfrm>
            <a:off x="11730600" y="4691337"/>
            <a:ext cx="5958448" cy="5279813"/>
          </a:xfrm>
          <a:prstGeom prst="rect">
            <a:avLst/>
          </a:prstGeom>
          <a:noFill/>
          <a:ln>
            <a:noFill/>
          </a:ln>
        </p:spPr>
      </p:pic>
      <p:pic>
        <p:nvPicPr>
          <p:cNvPr id="367" name="Google Shape;367;p10"/>
          <p:cNvPicPr preferRelativeResize="0"/>
          <p:nvPr/>
        </p:nvPicPr>
        <p:blipFill rotWithShape="1">
          <a:blip r:embed="rId6">
            <a:alphaModFix/>
          </a:blip>
          <a:srcRect b="0" l="0" r="0" t="0"/>
          <a:stretch/>
        </p:blipFill>
        <p:spPr>
          <a:xfrm>
            <a:off x="740550" y="6054125"/>
            <a:ext cx="4893600" cy="3914875"/>
          </a:xfrm>
          <a:prstGeom prst="rect">
            <a:avLst/>
          </a:prstGeom>
          <a:noFill/>
          <a:ln>
            <a:noFill/>
          </a:ln>
        </p:spPr>
      </p:pic>
      <p:sp>
        <p:nvSpPr>
          <p:cNvPr id="368" name="Google Shape;368;p10"/>
          <p:cNvSpPr/>
          <p:nvPr/>
        </p:nvSpPr>
        <p:spPr>
          <a:xfrm>
            <a:off x="5753100" y="6054125"/>
            <a:ext cx="5849567" cy="3917511"/>
          </a:xfrm>
          <a:custGeom>
            <a:rect b="b" l="l" r="r" t="t"/>
            <a:pathLst>
              <a:path extrusionOk="0" h="4070141" w="6323856">
                <a:moveTo>
                  <a:pt x="0" y="0"/>
                </a:moveTo>
                <a:lnTo>
                  <a:pt x="6323856" y="0"/>
                </a:lnTo>
                <a:lnTo>
                  <a:pt x="6323856" y="4070142"/>
                </a:lnTo>
                <a:lnTo>
                  <a:pt x="0" y="4070142"/>
                </a:lnTo>
                <a:lnTo>
                  <a:pt x="0" y="0"/>
                </a:lnTo>
                <a:close/>
              </a:path>
            </a:pathLst>
          </a:custGeom>
          <a:blipFill rotWithShape="1">
            <a:blip r:embed="rId7">
              <a:alphaModFix/>
            </a:blip>
            <a:stretch>
              <a:fillRect b="0" l="0" r="0" t="0"/>
            </a:stretch>
          </a:blipFill>
          <a:ln>
            <a:noFill/>
          </a:ln>
        </p:spPr>
      </p:sp>
      <p:sp>
        <p:nvSpPr>
          <p:cNvPr id="369" name="Google Shape;369;p10"/>
          <p:cNvSpPr txBox="1"/>
          <p:nvPr/>
        </p:nvSpPr>
        <p:spPr>
          <a:xfrm>
            <a:off x="11730600" y="2188950"/>
            <a:ext cx="5958600" cy="2429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50"/>
              <a:buFont typeface="Arial"/>
              <a:buNone/>
            </a:pPr>
            <a:r>
              <a:rPr b="1" i="0" lang="en-US" sz="1650" u="none" cap="none" strike="noStrike">
                <a:solidFill>
                  <a:srgbClr val="3A3A3A"/>
                </a:solidFill>
                <a:latin typeface="Raleway"/>
                <a:ea typeface="Raleway"/>
                <a:cs typeface="Raleway"/>
                <a:sym typeface="Raleway"/>
              </a:rPr>
              <a:t>Top left: </a:t>
            </a:r>
            <a:r>
              <a:rPr b="0" i="0" lang="en-US" sz="1650" u="none" cap="none" strike="noStrike">
                <a:solidFill>
                  <a:srgbClr val="3A3A3A"/>
                </a:solidFill>
                <a:latin typeface="Raleway"/>
                <a:ea typeface="Raleway"/>
                <a:cs typeface="Raleway"/>
                <a:sym typeface="Raleway"/>
              </a:rPr>
              <a:t>Pile of Auschwitz prisoners’ glasses; </a:t>
            </a:r>
            <a:r>
              <a:rPr b="1" i="0" lang="en-US" sz="1650" u="none" cap="none" strike="noStrike">
                <a:solidFill>
                  <a:srgbClr val="3A3A3A"/>
                </a:solidFill>
                <a:latin typeface="Raleway"/>
                <a:ea typeface="Raleway"/>
                <a:cs typeface="Raleway"/>
                <a:sym typeface="Raleway"/>
              </a:rPr>
              <a:t>Top right:</a:t>
            </a:r>
            <a:r>
              <a:rPr b="0" i="0" lang="en-US" sz="1650" u="none" cap="none" strike="noStrike">
                <a:solidFill>
                  <a:srgbClr val="3A3A3A"/>
                </a:solidFill>
                <a:latin typeface="Raleway"/>
                <a:ea typeface="Raleway"/>
                <a:cs typeface="Raleway"/>
                <a:sym typeface="Raleway"/>
              </a:rPr>
              <a:t> Survivor </a:t>
            </a:r>
            <a:r>
              <a:rPr b="0" i="0" lang="en-US" sz="1650" u="none" cap="none" strike="noStrike">
                <a:solidFill>
                  <a:srgbClr val="3A3A3A"/>
                </a:solidFill>
                <a:highlight>
                  <a:srgbClr val="FFFFFF"/>
                </a:highlight>
                <a:latin typeface="Raleway"/>
                <a:ea typeface="Raleway"/>
                <a:cs typeface="Raleway"/>
                <a:sym typeface="Raleway"/>
              </a:rPr>
              <a:t>Arie Pinsker looks on at pile of prisoners’ shoes on display at Auschwitz-Birkenau. </a:t>
            </a:r>
            <a:r>
              <a:rPr b="1" i="0" lang="en-US" sz="1650" u="none" cap="none" strike="noStrike">
                <a:solidFill>
                  <a:srgbClr val="3A3A3A"/>
                </a:solidFill>
                <a:highlight>
                  <a:srgbClr val="FFFFFF"/>
                </a:highlight>
                <a:latin typeface="Raleway"/>
                <a:ea typeface="Raleway"/>
                <a:cs typeface="Raleway"/>
                <a:sym typeface="Raleway"/>
              </a:rPr>
              <a:t>Bottom left:</a:t>
            </a:r>
            <a:r>
              <a:rPr b="0" i="0" lang="en-US" sz="1650" u="none" cap="none" strike="noStrike">
                <a:solidFill>
                  <a:srgbClr val="3A3A3A"/>
                </a:solidFill>
                <a:highlight>
                  <a:srgbClr val="FFFFFF"/>
                </a:highlight>
                <a:latin typeface="Raleway"/>
                <a:ea typeface="Raleway"/>
                <a:cs typeface="Raleway"/>
                <a:sym typeface="Raleway"/>
              </a:rPr>
              <a:t> Auschwitz crematoria into which prisoners were forced to insert and burn the corpses of gassed fellow prisoners, knowing they were next; </a:t>
            </a:r>
            <a:r>
              <a:rPr b="1" i="0" lang="en-US" sz="1650" u="none" cap="none" strike="noStrike">
                <a:solidFill>
                  <a:srgbClr val="3A3A3A"/>
                </a:solidFill>
                <a:highlight>
                  <a:srgbClr val="FFFFFF"/>
                </a:highlight>
                <a:latin typeface="Raleway"/>
                <a:ea typeface="Raleway"/>
                <a:cs typeface="Raleway"/>
                <a:sym typeface="Raleway"/>
              </a:rPr>
              <a:t>Bottom middle:</a:t>
            </a:r>
            <a:r>
              <a:rPr b="0" i="0" lang="en-US" sz="1650" u="none" cap="none" strike="noStrike">
                <a:solidFill>
                  <a:srgbClr val="3A3A3A"/>
                </a:solidFill>
                <a:highlight>
                  <a:srgbClr val="FFFFFF"/>
                </a:highlight>
                <a:latin typeface="Raleway"/>
                <a:ea typeface="Raleway"/>
                <a:cs typeface="Raleway"/>
                <a:sym typeface="Raleway"/>
              </a:rPr>
              <a:t> Children at Auschwitz showing their prisoner tattoos. </a:t>
            </a:r>
            <a:r>
              <a:rPr b="1" i="0" lang="en-US" sz="1650" u="none" cap="none" strike="noStrike">
                <a:solidFill>
                  <a:srgbClr val="3A3A3A"/>
                </a:solidFill>
                <a:highlight>
                  <a:srgbClr val="FFFFFF"/>
                </a:highlight>
                <a:latin typeface="Raleway"/>
                <a:ea typeface="Raleway"/>
                <a:cs typeface="Raleway"/>
                <a:sym typeface="Raleway"/>
              </a:rPr>
              <a:t>Bottom right: </a:t>
            </a:r>
            <a:r>
              <a:rPr b="0" i="0" lang="en-US" sz="1650" u="none" cap="none" strike="noStrike">
                <a:solidFill>
                  <a:srgbClr val="3A3A3A"/>
                </a:solidFill>
                <a:highlight>
                  <a:srgbClr val="FFFFFF"/>
                </a:highlight>
                <a:latin typeface="Raleway"/>
                <a:ea typeface="Raleway"/>
                <a:cs typeface="Raleway"/>
                <a:sym typeface="Raleway"/>
              </a:rPr>
              <a:t>Prisoners (including Nobel Laureate Elie Wiesel, circled) at Buchenwald.</a:t>
            </a:r>
            <a:endParaRPr b="0" i="0" sz="1650" u="none" cap="none" strike="noStrike">
              <a:solidFill>
                <a:srgbClr val="3A3A3A"/>
              </a:solidFill>
              <a:latin typeface="Raleway"/>
              <a:ea typeface="Raleway"/>
              <a:cs typeface="Raleway"/>
              <a:sym typeface="Raleway"/>
            </a:endParaRPr>
          </a:p>
        </p:txBody>
      </p:sp>
      <p:sp>
        <p:nvSpPr>
          <p:cNvPr id="370" name="Google Shape;370;p10"/>
          <p:cNvSpPr/>
          <p:nvPr/>
        </p:nvSpPr>
        <p:spPr>
          <a:xfrm>
            <a:off x="15180075" y="7188725"/>
            <a:ext cx="537600" cy="557100"/>
          </a:xfrm>
          <a:prstGeom prst="ellipse">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7"/>
          <p:cNvSpPr/>
          <p:nvPr/>
        </p:nvSpPr>
        <p:spPr>
          <a:xfrm>
            <a:off x="16971475" y="614700"/>
            <a:ext cx="171000" cy="8186400"/>
          </a:xfrm>
          <a:prstGeom prst="rect">
            <a:avLst/>
          </a:prstGeom>
          <a:solidFill>
            <a:srgbClr val="3A3A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
          <p:cNvSpPr/>
          <p:nvPr/>
        </p:nvSpPr>
        <p:spPr>
          <a:xfrm>
            <a:off x="0" y="-28575"/>
            <a:ext cx="10164900" cy="10315500"/>
          </a:xfrm>
          <a:prstGeom prst="rect">
            <a:avLst/>
          </a:prstGeom>
          <a:solidFill>
            <a:srgbClr val="3A3A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
          <p:cNvSpPr txBox="1"/>
          <p:nvPr/>
        </p:nvSpPr>
        <p:spPr>
          <a:xfrm>
            <a:off x="723900" y="1792400"/>
            <a:ext cx="9290400" cy="80817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000"/>
              <a:buFont typeface="Arial"/>
              <a:buNone/>
            </a:pPr>
            <a:r>
              <a:rPr b="0" i="0" lang="en-US" sz="3000" u="none" cap="none" strike="noStrike">
                <a:solidFill>
                  <a:srgbClr val="FFFFFF"/>
                </a:solidFill>
                <a:latin typeface="Raleway"/>
                <a:ea typeface="Raleway"/>
                <a:cs typeface="Raleway"/>
                <a:sym typeface="Raleway"/>
              </a:rPr>
              <a:t>In addition to Jews, the most-targeted minority,</a:t>
            </a:r>
            <a:br>
              <a:rPr b="0" i="0" lang="en-US" sz="3000" u="none" cap="none" strike="noStrike">
                <a:solidFill>
                  <a:srgbClr val="FFFFFF"/>
                </a:solidFill>
                <a:latin typeface="Raleway"/>
                <a:ea typeface="Raleway"/>
                <a:cs typeface="Raleway"/>
                <a:sym typeface="Raleway"/>
              </a:rPr>
            </a:br>
            <a:r>
              <a:rPr b="0" i="0" lang="en-US" sz="3000" u="none" cap="none" strike="noStrike">
                <a:solidFill>
                  <a:srgbClr val="FFFFFF"/>
                </a:solidFill>
                <a:latin typeface="Raleway"/>
                <a:ea typeface="Raleway"/>
                <a:cs typeface="Raleway"/>
                <a:sym typeface="Raleway"/>
              </a:rPr>
              <a:t>other groups are also heavily persecuted, imprisoned, and killed by the Nazis:</a:t>
            </a:r>
            <a:endParaRPr b="0" i="0" sz="3000" u="none" cap="none" strike="noStrike">
              <a:solidFill>
                <a:srgbClr val="FFFFFF"/>
              </a:solidFill>
              <a:latin typeface="Raleway"/>
              <a:ea typeface="Raleway"/>
              <a:cs typeface="Raleway"/>
              <a:sym typeface="Raleway"/>
            </a:endParaRPr>
          </a:p>
          <a:p>
            <a:pPr indent="-419100" lvl="0" marL="457200" marR="0" rtl="0" algn="l">
              <a:lnSpc>
                <a:spcPct val="150014"/>
              </a:lnSpc>
              <a:spcBef>
                <a:spcPts val="0"/>
              </a:spcBef>
              <a:spcAft>
                <a:spcPts val="0"/>
              </a:spcAft>
              <a:buClr>
                <a:srgbClr val="FFFFFF"/>
              </a:buClr>
              <a:buSzPts val="3000"/>
              <a:buFont typeface="Raleway"/>
              <a:buChar char="-"/>
            </a:pPr>
            <a:r>
              <a:rPr b="0" i="0" lang="en-US" sz="3000" u="none" cap="none" strike="noStrike">
                <a:solidFill>
                  <a:srgbClr val="FFFFFF"/>
                </a:solidFill>
                <a:latin typeface="Raleway"/>
                <a:ea typeface="Raleway"/>
                <a:cs typeface="Raleway"/>
                <a:sym typeface="Raleway"/>
              </a:rPr>
              <a:t>Slavic nations (Soviets, Poles, and Serbs)</a:t>
            </a:r>
            <a:endParaRPr b="0" i="0" sz="3000" u="none" cap="none" strike="noStrike">
              <a:solidFill>
                <a:srgbClr val="FFFFFF"/>
              </a:solidFill>
              <a:latin typeface="Raleway"/>
              <a:ea typeface="Raleway"/>
              <a:cs typeface="Raleway"/>
              <a:sym typeface="Raleway"/>
            </a:endParaRPr>
          </a:p>
          <a:p>
            <a:pPr indent="-419100" lvl="0" marL="457200" marR="0" rtl="0" algn="l">
              <a:lnSpc>
                <a:spcPct val="150014"/>
              </a:lnSpc>
              <a:spcBef>
                <a:spcPts val="0"/>
              </a:spcBef>
              <a:spcAft>
                <a:spcPts val="0"/>
              </a:spcAft>
              <a:buClr>
                <a:srgbClr val="FFFFFF"/>
              </a:buClr>
              <a:buSzPts val="3000"/>
              <a:buFont typeface="Raleway"/>
              <a:buChar char="-"/>
            </a:pPr>
            <a:r>
              <a:rPr b="0" i="0" lang="en-US" sz="3000" u="none" cap="none" strike="noStrike">
                <a:solidFill>
                  <a:srgbClr val="FFFFFF"/>
                </a:solidFill>
                <a:latin typeface="Raleway"/>
                <a:ea typeface="Raleway"/>
                <a:cs typeface="Raleway"/>
                <a:sym typeface="Raleway"/>
              </a:rPr>
              <a:t>Romani people</a:t>
            </a:r>
            <a:endParaRPr b="0" i="0" sz="3000" u="none" cap="none" strike="noStrike">
              <a:solidFill>
                <a:srgbClr val="FFFFFF"/>
              </a:solidFill>
              <a:latin typeface="Raleway"/>
              <a:ea typeface="Raleway"/>
              <a:cs typeface="Raleway"/>
              <a:sym typeface="Raleway"/>
            </a:endParaRPr>
          </a:p>
          <a:p>
            <a:pPr indent="-419100" lvl="0" marL="457200" marR="0" rtl="0" algn="l">
              <a:lnSpc>
                <a:spcPct val="150014"/>
              </a:lnSpc>
              <a:spcBef>
                <a:spcPts val="0"/>
              </a:spcBef>
              <a:spcAft>
                <a:spcPts val="0"/>
              </a:spcAft>
              <a:buClr>
                <a:srgbClr val="FFFFFF"/>
              </a:buClr>
              <a:buSzPts val="3000"/>
              <a:buFont typeface="Raleway"/>
              <a:buChar char="-"/>
            </a:pPr>
            <a:r>
              <a:rPr b="0" i="0" lang="en-US" sz="3000" u="none" cap="none" strike="noStrike">
                <a:solidFill>
                  <a:srgbClr val="FFFFFF"/>
                </a:solidFill>
                <a:latin typeface="Raleway"/>
                <a:ea typeface="Raleway"/>
                <a:cs typeface="Raleway"/>
                <a:sym typeface="Raleway"/>
              </a:rPr>
              <a:t>Jehovah Witnesses</a:t>
            </a:r>
            <a:endParaRPr b="0" i="0" sz="3000" u="none" cap="none" strike="noStrike">
              <a:solidFill>
                <a:srgbClr val="FFFFFF"/>
              </a:solidFill>
              <a:latin typeface="Raleway"/>
              <a:ea typeface="Raleway"/>
              <a:cs typeface="Raleway"/>
              <a:sym typeface="Raleway"/>
            </a:endParaRPr>
          </a:p>
          <a:p>
            <a:pPr indent="-419100" lvl="0" marL="457200" marR="0" rtl="0" algn="l">
              <a:lnSpc>
                <a:spcPct val="150014"/>
              </a:lnSpc>
              <a:spcBef>
                <a:spcPts val="0"/>
              </a:spcBef>
              <a:spcAft>
                <a:spcPts val="0"/>
              </a:spcAft>
              <a:buClr>
                <a:srgbClr val="FFFFFF"/>
              </a:buClr>
              <a:buSzPts val="3000"/>
              <a:buFont typeface="Raleway"/>
              <a:buChar char="-"/>
            </a:pPr>
            <a:r>
              <a:rPr b="0" i="0" lang="en-US" sz="3000" u="none" cap="none" strike="noStrike">
                <a:solidFill>
                  <a:srgbClr val="FFFFFF"/>
                </a:solidFill>
                <a:latin typeface="Raleway"/>
                <a:ea typeface="Raleway"/>
                <a:cs typeface="Raleway"/>
                <a:sym typeface="Raleway"/>
              </a:rPr>
              <a:t>People with intellectual &amp; physical impediments</a:t>
            </a:r>
            <a:endParaRPr b="0" i="0" sz="3000" u="none" cap="none" strike="noStrike">
              <a:solidFill>
                <a:srgbClr val="FFFFFF"/>
              </a:solidFill>
              <a:latin typeface="Raleway"/>
              <a:ea typeface="Raleway"/>
              <a:cs typeface="Raleway"/>
              <a:sym typeface="Raleway"/>
            </a:endParaRPr>
          </a:p>
          <a:p>
            <a:pPr indent="-419100" lvl="0" marL="457200" marR="0" rtl="0" algn="l">
              <a:lnSpc>
                <a:spcPct val="150014"/>
              </a:lnSpc>
              <a:spcBef>
                <a:spcPts val="0"/>
              </a:spcBef>
              <a:spcAft>
                <a:spcPts val="0"/>
              </a:spcAft>
              <a:buClr>
                <a:srgbClr val="FFFFFF"/>
              </a:buClr>
              <a:buSzPts val="3000"/>
              <a:buFont typeface="Raleway"/>
              <a:buChar char="-"/>
            </a:pPr>
            <a:r>
              <a:rPr b="0" i="0" lang="en-US" sz="3000" u="none" cap="none" strike="noStrike">
                <a:solidFill>
                  <a:srgbClr val="FFFFFF"/>
                </a:solidFill>
                <a:latin typeface="Raleway"/>
                <a:ea typeface="Raleway"/>
                <a:cs typeface="Raleway"/>
                <a:sym typeface="Raleway"/>
              </a:rPr>
              <a:t>The LGBTQ community, especially gay men</a:t>
            </a:r>
            <a:endParaRPr b="0" i="0" sz="3000"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rgbClr val="000000"/>
              </a:buClr>
              <a:buSzPts val="3000"/>
              <a:buFont typeface="Arial"/>
              <a:buNone/>
            </a:pPr>
            <a:r>
              <a:t/>
            </a:r>
            <a:endParaRPr b="0" i="0" sz="3000" u="none" cap="none" strike="noStrike">
              <a:solidFill>
                <a:srgbClr val="FFFFFF"/>
              </a:solidFill>
              <a:latin typeface="Raleway"/>
              <a:ea typeface="Raleway"/>
              <a:cs typeface="Raleway"/>
              <a:sym typeface="Raleway"/>
            </a:endParaRPr>
          </a:p>
          <a:p>
            <a:pPr indent="0" lvl="0" marL="0" marR="0" rtl="0" algn="l">
              <a:lnSpc>
                <a:spcPct val="150014"/>
              </a:lnSpc>
              <a:spcBef>
                <a:spcPts val="0"/>
              </a:spcBef>
              <a:spcAft>
                <a:spcPts val="0"/>
              </a:spcAft>
              <a:buClr>
                <a:schemeClr val="dk1"/>
              </a:buClr>
              <a:buSzPts val="3000"/>
              <a:buFont typeface="Arial"/>
              <a:buNone/>
            </a:pPr>
            <a:r>
              <a:rPr b="0" i="0" lang="en-US" sz="3000" u="none" cap="none" strike="noStrike">
                <a:solidFill>
                  <a:schemeClr val="lt1"/>
                </a:solidFill>
                <a:latin typeface="Raleway"/>
                <a:ea typeface="Raleway"/>
                <a:cs typeface="Raleway"/>
                <a:sym typeface="Raleway"/>
              </a:rPr>
              <a:t>By 1945, 2 out of every 3 Jews in Europe are dead: The Holocaust kills a total of 6 million Jews.</a:t>
            </a:r>
            <a:endParaRPr b="0" i="0" sz="3000" u="none" cap="none" strike="noStrike">
              <a:solidFill>
                <a:schemeClr val="lt1"/>
              </a:solidFill>
              <a:latin typeface="Raleway"/>
              <a:ea typeface="Raleway"/>
              <a:cs typeface="Raleway"/>
              <a:sym typeface="Raleway"/>
            </a:endParaRPr>
          </a:p>
          <a:p>
            <a:pPr indent="0" lvl="0" marL="0" marR="0" rtl="0" algn="l">
              <a:lnSpc>
                <a:spcPct val="150014"/>
              </a:lnSpc>
              <a:spcBef>
                <a:spcPts val="0"/>
              </a:spcBef>
              <a:spcAft>
                <a:spcPts val="0"/>
              </a:spcAft>
              <a:buClr>
                <a:schemeClr val="dk1"/>
              </a:buClr>
              <a:buSzPts val="2999"/>
              <a:buFont typeface="Arial"/>
              <a:buNone/>
            </a:pPr>
            <a:r>
              <a:t/>
            </a:r>
            <a:endParaRPr b="0" i="0" sz="2999" u="none" cap="none" strike="noStrike">
              <a:solidFill>
                <a:srgbClr val="FFFFFF"/>
              </a:solidFill>
              <a:latin typeface="Raleway"/>
              <a:ea typeface="Raleway"/>
              <a:cs typeface="Raleway"/>
              <a:sym typeface="Raleway"/>
            </a:endParaRPr>
          </a:p>
        </p:txBody>
      </p:sp>
      <p:sp>
        <p:nvSpPr>
          <p:cNvPr id="378" name="Google Shape;378;p7"/>
          <p:cNvSpPr txBox="1"/>
          <p:nvPr/>
        </p:nvSpPr>
        <p:spPr>
          <a:xfrm>
            <a:off x="723900" y="600406"/>
            <a:ext cx="70908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Minorities Persecuted</a:t>
            </a:r>
            <a:endParaRPr b="0" i="0" sz="1400" u="none" cap="none" strike="noStrike">
              <a:solidFill>
                <a:srgbClr val="000000"/>
              </a:solidFill>
              <a:latin typeface="Arial"/>
              <a:ea typeface="Arial"/>
              <a:cs typeface="Arial"/>
              <a:sym typeface="Arial"/>
            </a:endParaRPr>
          </a:p>
        </p:txBody>
      </p:sp>
      <p:sp>
        <p:nvSpPr>
          <p:cNvPr id="379" name="Google Shape;379;p7"/>
          <p:cNvSpPr txBox="1"/>
          <p:nvPr/>
        </p:nvSpPr>
        <p:spPr>
          <a:xfrm>
            <a:off x="10801050" y="8877300"/>
            <a:ext cx="6341400" cy="79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2399"/>
              <a:buFont typeface="Arial"/>
              <a:buNone/>
            </a:pPr>
            <a:r>
              <a:rPr b="0" i="0" lang="en-US" sz="2399" u="none" cap="none" strike="noStrike">
                <a:solidFill>
                  <a:srgbClr val="3A3A3A"/>
                </a:solidFill>
                <a:latin typeface="Raleway"/>
                <a:ea typeface="Raleway"/>
                <a:cs typeface="Raleway"/>
                <a:sym typeface="Raleway"/>
              </a:rPr>
              <a:t>Badges on prisoners’ uniforms for “cataloging” purposes</a:t>
            </a:r>
            <a:endParaRPr b="0" i="0" sz="1100" u="none" cap="none" strike="noStrike">
              <a:solidFill>
                <a:srgbClr val="000000"/>
              </a:solidFill>
              <a:latin typeface="Arial"/>
              <a:ea typeface="Arial"/>
              <a:cs typeface="Arial"/>
              <a:sym typeface="Arial"/>
            </a:endParaRPr>
          </a:p>
        </p:txBody>
      </p:sp>
      <p:sp>
        <p:nvSpPr>
          <p:cNvPr id="380" name="Google Shape;380;p7"/>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3A3A3A"/>
                </a:solidFill>
                <a:latin typeface="Calibri"/>
                <a:ea typeface="Calibri"/>
                <a:cs typeface="Calibri"/>
                <a:sym typeface="Calibri"/>
              </a:rPr>
              <a:t>9</a:t>
            </a:r>
            <a:endParaRPr b="0" i="0" sz="3200" u="none" cap="none" strike="noStrike">
              <a:solidFill>
                <a:srgbClr val="3A3A3A"/>
              </a:solidFill>
              <a:latin typeface="Calibri"/>
              <a:ea typeface="Calibri"/>
              <a:cs typeface="Calibri"/>
              <a:sym typeface="Calibri"/>
            </a:endParaRPr>
          </a:p>
        </p:txBody>
      </p:sp>
      <p:pic>
        <p:nvPicPr>
          <p:cNvPr id="381" name="Google Shape;381;p7"/>
          <p:cNvPicPr preferRelativeResize="0"/>
          <p:nvPr/>
        </p:nvPicPr>
        <p:blipFill rotWithShape="1">
          <a:blip r:embed="rId3">
            <a:alphaModFix/>
          </a:blip>
          <a:srcRect b="0" l="0" r="0" t="0"/>
          <a:stretch/>
        </p:blipFill>
        <p:spPr>
          <a:xfrm>
            <a:off x="10878900" y="614700"/>
            <a:ext cx="5952819" cy="81863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8"/>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38"/>
          <p:cNvSpPr txBox="1"/>
          <p:nvPr/>
        </p:nvSpPr>
        <p:spPr>
          <a:xfrm>
            <a:off x="549456" y="397550"/>
            <a:ext cx="6950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Content Sources</a:t>
            </a:r>
            <a:endParaRPr b="0" i="0" sz="1400" u="none" cap="none" strike="noStrike">
              <a:solidFill>
                <a:srgbClr val="000000"/>
              </a:solidFill>
              <a:latin typeface="Arial"/>
              <a:ea typeface="Arial"/>
              <a:cs typeface="Arial"/>
              <a:sym typeface="Arial"/>
            </a:endParaRPr>
          </a:p>
        </p:txBody>
      </p:sp>
      <p:sp>
        <p:nvSpPr>
          <p:cNvPr id="388" name="Google Shape;388;p38"/>
          <p:cNvSpPr txBox="1"/>
          <p:nvPr/>
        </p:nvSpPr>
        <p:spPr>
          <a:xfrm>
            <a:off x="563923" y="1721550"/>
            <a:ext cx="16841100" cy="746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en-US" sz="1900" u="none" cap="none" strike="noStrike">
                <a:solidFill>
                  <a:srgbClr val="05103E"/>
                </a:solidFill>
                <a:latin typeface="Times New Roman"/>
                <a:ea typeface="Times New Roman"/>
                <a:cs typeface="Times New Roman"/>
                <a:sym typeface="Times New Roman"/>
              </a:rPr>
              <a:t>Britannica Encyclopedia. (2023) </a:t>
            </a:r>
            <a:r>
              <a:rPr b="0" i="1" lang="en-US" sz="1900" u="none" cap="none" strike="noStrike">
                <a:solidFill>
                  <a:srgbClr val="05103E"/>
                </a:solidFill>
                <a:latin typeface="Times New Roman"/>
                <a:ea typeface="Times New Roman"/>
                <a:cs typeface="Times New Roman"/>
                <a:sym typeface="Times New Roman"/>
              </a:rPr>
              <a:t>The Nazi Empire</a:t>
            </a:r>
            <a:r>
              <a:rPr b="0" i="0" lang="en-US" sz="1900" u="none" cap="none" strike="noStrike">
                <a:solidFill>
                  <a:srgbClr val="05103E"/>
                </a:solidFill>
                <a:latin typeface="Times New Roman"/>
                <a:ea typeface="Times New Roman"/>
                <a:cs typeface="Times New Roman"/>
                <a:sym typeface="Times New Roman"/>
              </a:rPr>
              <a:t>. Accessed at: https://www.britannica.com/place/Third-Reich/The-Nazi-empire</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t/>
            </a:r>
            <a:endParaRPr b="0" i="0" sz="15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b="0" i="0" lang="en-US" sz="1900" u="none" cap="none" strike="noStrike">
                <a:solidFill>
                  <a:srgbClr val="05103E"/>
                </a:solidFill>
                <a:latin typeface="Times New Roman"/>
                <a:ea typeface="Times New Roman"/>
                <a:cs typeface="Times New Roman"/>
                <a:sym typeface="Times New Roman"/>
              </a:rPr>
              <a:t>College of Liberal Arts &amp; Sciences </a:t>
            </a:r>
            <a:r>
              <a:rPr b="0" i="0" lang="en-US" sz="1900" u="none" cap="none" strike="noStrike">
                <a:solidFill>
                  <a:srgbClr val="05103E"/>
                </a:solidFill>
                <a:uFill>
                  <a:noFill/>
                </a:uFill>
                <a:latin typeface="Times New Roman"/>
                <a:ea typeface="Times New Roman"/>
                <a:cs typeface="Times New Roman"/>
                <a:sym typeface="Times New Roman"/>
                <a:hlinkClick r:id="rId3">
                  <a:extLst>
                    <a:ext uri="{A12FA001-AC4F-418D-AE19-62706E023703}">
                      <ahyp:hlinkClr val="tx"/>
                    </a:ext>
                  </a:extLst>
                </a:hlinkClick>
              </a:rPr>
              <a:t>Department of History</a:t>
            </a:r>
            <a:r>
              <a:rPr b="0" i="0" lang="en-US" sz="1900" u="none" cap="none" strike="noStrike">
                <a:solidFill>
                  <a:srgbClr val="05103E"/>
                </a:solidFill>
                <a:latin typeface="Times New Roman"/>
                <a:ea typeface="Times New Roman"/>
                <a:cs typeface="Times New Roman"/>
                <a:sym typeface="Times New Roman"/>
              </a:rPr>
              <a:t>. (2021). </a:t>
            </a:r>
            <a:r>
              <a:rPr b="0" i="1" lang="en-US" sz="1900" u="none" cap="none" strike="noStrike">
                <a:solidFill>
                  <a:srgbClr val="05103E"/>
                </a:solidFill>
                <a:latin typeface="Times New Roman"/>
                <a:ea typeface="Times New Roman"/>
                <a:cs typeface="Times New Roman"/>
                <a:sym typeface="Times New Roman"/>
              </a:rPr>
              <a:t>Historians Reflect on International Holocaust Remembrance Day</a:t>
            </a:r>
            <a:r>
              <a:rPr b="0" i="0" lang="en-US" sz="1900" u="none" cap="none" strike="noStrike">
                <a:solidFill>
                  <a:srgbClr val="05103E"/>
                </a:solidFill>
                <a:latin typeface="Times New Roman"/>
                <a:ea typeface="Times New Roman"/>
                <a:cs typeface="Times New Roman"/>
                <a:sym typeface="Times New Roman"/>
              </a:rPr>
              <a:t>. University of Illinois at Urbana-Champaign. Accessed at: https://history.illinois.edu/news/2021-01-27t222955/historians-reflect-international-holocaust-remembrance-day</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t/>
            </a:r>
            <a:endParaRPr b="0" i="0" sz="15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b="0" i="0" lang="en-US" sz="1900" u="none" cap="none" strike="noStrike">
                <a:solidFill>
                  <a:srgbClr val="05103E"/>
                </a:solidFill>
                <a:latin typeface="Times New Roman"/>
                <a:ea typeface="Times New Roman"/>
                <a:cs typeface="Times New Roman"/>
                <a:sym typeface="Times New Roman"/>
              </a:rPr>
              <a:t>Csillag, R. (2014, July 10). “Saved by Wallenberg as an infant, a Toronto artist reclaims her past.” </a:t>
            </a:r>
            <a:r>
              <a:rPr b="0" i="1" lang="en-US" sz="1900" u="none" cap="none" strike="noStrike">
                <a:solidFill>
                  <a:srgbClr val="05103E"/>
                </a:solidFill>
                <a:latin typeface="Times New Roman"/>
                <a:ea typeface="Times New Roman"/>
                <a:cs typeface="Times New Roman"/>
                <a:sym typeface="Times New Roman"/>
              </a:rPr>
              <a:t>Hamilton Jewish News. </a:t>
            </a:r>
            <a:r>
              <a:rPr b="0" i="0" lang="en-US" sz="1900" u="none" cap="none" strike="noStrike">
                <a:solidFill>
                  <a:srgbClr val="05103E"/>
                </a:solidFill>
                <a:latin typeface="Times New Roman"/>
                <a:ea typeface="Times New Roman"/>
                <a:cs typeface="Times New Roman"/>
                <a:sym typeface="Times New Roman"/>
              </a:rPr>
              <a:t>Accessed at: https://www.hamiltonjewishnews.com/features/saved-by-wallenberg-as-an-infant-a-toronto-artist-reclaims-her-past</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rPr b="0" i="0" lang="en-US" sz="1900" u="none" cap="none" strike="noStrike">
                <a:solidFill>
                  <a:srgbClr val="05103E"/>
                </a:solidFill>
                <a:latin typeface="Times New Roman"/>
                <a:ea typeface="Times New Roman"/>
                <a:cs typeface="Times New Roman"/>
                <a:sym typeface="Times New Roman"/>
              </a:rPr>
              <a:t>Facing History and Ourselves. (2018). </a:t>
            </a:r>
            <a:r>
              <a:rPr b="0" i="1" lang="en-US" sz="1900" u="none" cap="none" strike="noStrike">
                <a:solidFill>
                  <a:srgbClr val="05103E"/>
                </a:solidFill>
                <a:latin typeface="Times New Roman"/>
                <a:ea typeface="Times New Roman"/>
                <a:cs typeface="Times New Roman"/>
                <a:sym typeface="Times New Roman"/>
              </a:rPr>
              <a:t>The Rise of the Nazi Party. </a:t>
            </a:r>
            <a:r>
              <a:rPr b="0" i="0" lang="en-US" sz="1900" u="none" cap="none" strike="noStrike">
                <a:solidFill>
                  <a:srgbClr val="05103E"/>
                </a:solidFill>
                <a:latin typeface="Times New Roman"/>
                <a:ea typeface="Times New Roman"/>
                <a:cs typeface="Times New Roman"/>
                <a:sym typeface="Times New Roman"/>
              </a:rPr>
              <a:t>Accessed at https://www.facinghistory.org/resource-library/rise-nazi-party-0</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Felcher, A. (2022). </a:t>
            </a:r>
            <a:r>
              <a:rPr b="0" i="1" lang="en-US" sz="1900" u="none" cap="none" strike="noStrike">
                <a:solidFill>
                  <a:srgbClr val="05103E"/>
                </a:solidFill>
                <a:latin typeface="Times New Roman"/>
                <a:ea typeface="Times New Roman"/>
                <a:cs typeface="Times New Roman"/>
                <a:sym typeface="Times New Roman"/>
              </a:rPr>
              <a:t>Soviet Dead End: Solving the Wallenberg Mystery in the Cold War. </a:t>
            </a:r>
            <a:r>
              <a:rPr b="0" i="0" lang="en-US" sz="1900" u="none" cap="none" strike="noStrike">
                <a:solidFill>
                  <a:srgbClr val="05103E"/>
                </a:solidFill>
                <a:latin typeface="Times New Roman"/>
                <a:ea typeface="Times New Roman"/>
                <a:cs typeface="Times New Roman"/>
                <a:sym typeface="Times New Roman"/>
              </a:rPr>
              <a:t>Vera and Donald Blinken Open Society Archives. Accessed at: https://www.osaarchivum.org/blog/soviet-dead-end-solving-the-wallenberg-mystery-in-the-cold-war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Gideon, F. (2013, November 1). </a:t>
            </a:r>
            <a:r>
              <a:rPr b="0" i="1" lang="en-US" sz="1900" u="none" cap="none" strike="noStrike">
                <a:solidFill>
                  <a:srgbClr val="05103E"/>
                </a:solidFill>
                <a:latin typeface="Times New Roman"/>
                <a:ea typeface="Times New Roman"/>
                <a:cs typeface="Times New Roman"/>
                <a:sym typeface="Times New Roman"/>
              </a:rPr>
              <a:t>To Save the World Entire</a:t>
            </a:r>
            <a:r>
              <a:rPr b="0" i="0" lang="en-US" sz="1900" u="none" cap="none" strike="noStrike">
                <a:solidFill>
                  <a:srgbClr val="05103E"/>
                </a:solidFill>
                <a:latin typeface="Times New Roman"/>
                <a:ea typeface="Times New Roman"/>
                <a:cs typeface="Times New Roman"/>
                <a:sym typeface="Times New Roman"/>
              </a:rPr>
              <a:t>. United States Holocaust Memorial Museum. Accessed at: </a:t>
            </a:r>
            <a:r>
              <a:rPr b="0" i="0" lang="en-US" sz="1900" u="none" cap="none" strike="noStrike">
                <a:solidFill>
                  <a:srgbClr val="05103E"/>
                </a:solidFill>
                <a:uFill>
                  <a:noFill/>
                </a:uFill>
                <a:latin typeface="Times New Roman"/>
                <a:ea typeface="Times New Roman"/>
                <a:cs typeface="Times New Roman"/>
                <a:sym typeface="Times New Roman"/>
                <a:hlinkClick r:id="rId4">
                  <a:extLst>
                    <a:ext uri="{A12FA001-AC4F-418D-AE19-62706E023703}">
                      <ahyp:hlinkClr val="tx"/>
                    </a:ext>
                  </a:extLst>
                </a:hlinkClick>
              </a:rPr>
              <a:t>https://www.ushmm.org/remember/holocaust-reflections-testimonies/echoes-of-memory/to-save-the-world-entire</a:t>
            </a:r>
            <a:endParaRPr b="0" i="0" sz="13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Greene, D. (2022, Jan. 26). “Postcards that Bear Witness.” The Newberry Library. Accessed at: </a:t>
            </a:r>
            <a:r>
              <a:rPr b="0" i="0" lang="en-US" sz="1900" u="none" cap="none" strike="noStrike">
                <a:solidFill>
                  <a:srgbClr val="05103E"/>
                </a:solidFill>
                <a:uFill>
                  <a:noFill/>
                </a:uFill>
                <a:latin typeface="Times New Roman"/>
                <a:ea typeface="Times New Roman"/>
                <a:cs typeface="Times New Roman"/>
                <a:sym typeface="Times New Roman"/>
                <a:hlinkClick r:id="rId5">
                  <a:extLst>
                    <a:ext uri="{A12FA001-AC4F-418D-AE19-62706E023703}">
                      <ahyp:hlinkClr val="tx"/>
                    </a:ext>
                  </a:extLst>
                </a:hlinkClick>
              </a:rPr>
              <a:t>https://www.newberry.org/blog/postcards-that-bear-witness</a:t>
            </a:r>
            <a:endParaRPr b="0" i="0" sz="13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Gutin, A. (2020).</a:t>
            </a:r>
            <a:r>
              <a:rPr b="0" i="1" lang="en-US" sz="1900" u="none" cap="none" strike="noStrike">
                <a:solidFill>
                  <a:srgbClr val="05103E"/>
                </a:solidFill>
                <a:latin typeface="Times New Roman"/>
                <a:ea typeface="Times New Roman"/>
                <a:cs typeface="Times New Roman"/>
                <a:sym typeface="Times New Roman"/>
              </a:rPr>
              <a:t> The Righteous Among the Nations</a:t>
            </a:r>
            <a:r>
              <a:rPr b="0" i="0" lang="en-US" sz="1900" u="none" cap="none" strike="noStrike">
                <a:solidFill>
                  <a:srgbClr val="05103E"/>
                </a:solidFill>
                <a:latin typeface="Times New Roman"/>
                <a:ea typeface="Times New Roman"/>
                <a:cs typeface="Times New Roman"/>
                <a:sym typeface="Times New Roman"/>
              </a:rPr>
              <a:t>. Jewish Museum of Maryland. Accessed at: </a:t>
            </a:r>
            <a:r>
              <a:rPr b="0" i="0" lang="en-US" sz="1900" u="none" cap="none" strike="noStrike">
                <a:solidFill>
                  <a:srgbClr val="05103E"/>
                </a:solidFill>
                <a:uFill>
                  <a:noFill/>
                </a:uFill>
                <a:latin typeface="Times New Roman"/>
                <a:ea typeface="Times New Roman"/>
                <a:cs typeface="Times New Roman"/>
                <a:sym typeface="Times New Roman"/>
                <a:hlinkClick r:id="rId6">
                  <a:extLst>
                    <a:ext uri="{A12FA001-AC4F-418D-AE19-62706E023703}">
                      <ahyp:hlinkClr val="tx"/>
                    </a:ext>
                  </a:extLst>
                </a:hlinkClick>
              </a:rPr>
              <a:t>https://jewishmuseummd.org/the-righteous-among-the-nations/</a:t>
            </a:r>
            <a:endParaRPr b="0" i="0" sz="13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sng" cap="none" strike="noStrike">
              <a:solidFill>
                <a:schemeClr val="hlink"/>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1900" u="none" cap="none" strike="noStrike">
                <a:solidFill>
                  <a:srgbClr val="05103E"/>
                </a:solidFill>
                <a:latin typeface="Times New Roman"/>
                <a:ea typeface="Times New Roman"/>
                <a:cs typeface="Times New Roman"/>
                <a:sym typeface="Times New Roman"/>
              </a:rPr>
              <a:t>History. (2018). </a:t>
            </a:r>
            <a:r>
              <a:rPr b="0" i="1" lang="en-US" sz="1900" u="none" cap="none" strike="noStrike">
                <a:solidFill>
                  <a:srgbClr val="05103E"/>
                </a:solidFill>
                <a:latin typeface="Times New Roman"/>
                <a:ea typeface="Times New Roman"/>
                <a:cs typeface="Times New Roman"/>
                <a:sym typeface="Times New Roman"/>
              </a:rPr>
              <a:t>Raoul Wallenberg</a:t>
            </a:r>
            <a:r>
              <a:rPr b="0" i="0" lang="en-US" sz="1900" u="none" cap="none" strike="noStrike">
                <a:solidFill>
                  <a:srgbClr val="05103E"/>
                </a:solidFill>
                <a:latin typeface="Times New Roman"/>
                <a:ea typeface="Times New Roman"/>
                <a:cs typeface="Times New Roman"/>
                <a:sym typeface="Times New Roman"/>
              </a:rPr>
              <a:t>. A&amp;E Television Networks, LLC. Accessed at: </a:t>
            </a:r>
            <a:r>
              <a:rPr b="0" i="0" lang="en-US" sz="1900" u="sng" cap="none" strike="noStrike">
                <a:solidFill>
                  <a:schemeClr val="hlink"/>
                </a:solidFill>
                <a:latin typeface="Times New Roman"/>
                <a:ea typeface="Times New Roman"/>
                <a:cs typeface="Times New Roman"/>
                <a:sym typeface="Times New Roman"/>
                <a:hlinkClick r:id="rId7"/>
              </a:rPr>
              <a:t>https://www.history.com/topics/holocaust/wallenberg-raoul</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rPr b="0" i="0" lang="en-US" sz="1900" u="none" cap="none" strike="noStrike">
                <a:solidFill>
                  <a:srgbClr val="05103E"/>
                </a:solidFill>
                <a:latin typeface="Times New Roman"/>
                <a:ea typeface="Times New Roman"/>
                <a:cs typeface="Times New Roman"/>
                <a:sym typeface="Times New Roman"/>
              </a:rPr>
              <a:t>Holocaust Memorial Day Trust. (2024). </a:t>
            </a:r>
            <a:r>
              <a:rPr b="0" i="1" lang="en-US" sz="1900" u="none" cap="none" strike="noStrike">
                <a:solidFill>
                  <a:srgbClr val="05103E"/>
                </a:solidFill>
                <a:latin typeface="Times New Roman"/>
                <a:ea typeface="Times New Roman"/>
                <a:cs typeface="Times New Roman"/>
                <a:sym typeface="Times New Roman"/>
              </a:rPr>
              <a:t>Polish and Slavic Citizens and POWs</a:t>
            </a:r>
            <a:r>
              <a:rPr b="0" i="0" lang="en-US" sz="1900" u="none" cap="none" strike="noStrike">
                <a:solidFill>
                  <a:srgbClr val="05103E"/>
                </a:solidFill>
                <a:latin typeface="Times New Roman"/>
                <a:ea typeface="Times New Roman"/>
                <a:cs typeface="Times New Roman"/>
                <a:sym typeface="Times New Roman"/>
              </a:rPr>
              <a:t>. Department for Levelling Up, Housing &amp; Communities. Accessed at: https://www.hmd.org.uk/learn-about-the-holocaust-and-genocides/nazi-persecution/non-jewish-poles-and-slavic-pows/</a:t>
            </a:r>
            <a:endParaRPr b="0" i="0" sz="1900" u="none" cap="none" strike="noStrike">
              <a:solidFill>
                <a:srgbClr val="05103E"/>
              </a:solidFill>
              <a:latin typeface="Times New Roman"/>
              <a:ea typeface="Times New Roman"/>
              <a:cs typeface="Times New Roman"/>
              <a:sym typeface="Times New Roman"/>
            </a:endParaRPr>
          </a:p>
        </p:txBody>
      </p:sp>
      <p:sp>
        <p:nvSpPr>
          <p:cNvPr id="389" name="Google Shape;389;p38"/>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30</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1ee67262b28_0_7"/>
          <p:cNvSpPr/>
          <p:nvPr/>
        </p:nvSpPr>
        <p:spPr>
          <a:xfrm>
            <a:off x="0" y="1686100"/>
            <a:ext cx="18288000" cy="86151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05" name="Google Shape;105;g1ee67262b28_0_7"/>
          <p:cNvSpPr txBox="1"/>
          <p:nvPr/>
        </p:nvSpPr>
        <p:spPr>
          <a:xfrm>
            <a:off x="820375" y="553400"/>
            <a:ext cx="131679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004AAD"/>
                </a:solidFill>
                <a:latin typeface="Playfair Display"/>
                <a:ea typeface="Playfair Display"/>
                <a:cs typeface="Playfair Display"/>
                <a:sym typeface="Playfair Display"/>
              </a:rPr>
              <a:t>MINDS ON: Pre-Lesson Vocabulary</a:t>
            </a:r>
            <a:endParaRPr b="0" i="0" sz="1400" u="none" cap="none" strike="noStrike">
              <a:solidFill>
                <a:srgbClr val="004AAD"/>
              </a:solidFill>
              <a:latin typeface="Arial"/>
              <a:ea typeface="Arial"/>
              <a:cs typeface="Arial"/>
              <a:sym typeface="Arial"/>
            </a:endParaRPr>
          </a:p>
        </p:txBody>
      </p:sp>
      <p:sp>
        <p:nvSpPr>
          <p:cNvPr id="106" name="Google Shape;106;g1ee67262b28_0_7"/>
          <p:cNvSpPr txBox="1"/>
          <p:nvPr/>
        </p:nvSpPr>
        <p:spPr>
          <a:xfrm>
            <a:off x="667975" y="2037175"/>
            <a:ext cx="17055900" cy="770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Altruism: </a:t>
            </a:r>
            <a:r>
              <a:rPr b="0" i="0" lang="en-US" sz="2700" u="none" cap="none" strike="noStrike">
                <a:solidFill>
                  <a:schemeClr val="lt1"/>
                </a:solidFill>
                <a:latin typeface="Raleway"/>
                <a:ea typeface="Raleway"/>
                <a:cs typeface="Raleway"/>
                <a:sym typeface="Raleway"/>
              </a:rPr>
              <a:t>The condition of acting in a way that benefits others even at one’s own expense</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Antisemitism: </a:t>
            </a:r>
            <a:r>
              <a:rPr b="0" i="0" lang="en-US" sz="2700" u="none" cap="none" strike="noStrike">
                <a:solidFill>
                  <a:schemeClr val="lt1"/>
                </a:solidFill>
                <a:latin typeface="Raleway"/>
                <a:ea typeface="Raleway"/>
                <a:cs typeface="Raleway"/>
                <a:sym typeface="Raleway"/>
              </a:rPr>
              <a:t>Hostility towards, prejudice against, or violence targeted at Jewish people</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Diplomacy: </a:t>
            </a:r>
            <a:r>
              <a:rPr b="0" i="0" lang="en-US" sz="2700" u="none" cap="none" strike="noStrike">
                <a:solidFill>
                  <a:schemeClr val="lt1"/>
                </a:solidFill>
                <a:latin typeface="Raleway"/>
                <a:ea typeface="Raleway"/>
                <a:cs typeface="Raleway"/>
                <a:sym typeface="Raleway"/>
              </a:rPr>
              <a:t>The field or process of establishing and maintaining cordial country-to-country relations</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Genocide: </a:t>
            </a:r>
            <a:r>
              <a:rPr b="0" i="0" lang="en-US" sz="2700" u="none" cap="none" strike="noStrike">
                <a:solidFill>
                  <a:schemeClr val="lt1"/>
                </a:solidFill>
                <a:latin typeface="Raleway"/>
                <a:ea typeface="Raleway"/>
                <a:cs typeface="Raleway"/>
                <a:sym typeface="Raleway"/>
              </a:rPr>
              <a:t>The deliberate killing of a racial, ethnic, or religious group with the intent to destroy it</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Ghettos: </a:t>
            </a:r>
            <a:r>
              <a:rPr b="0" i="0" lang="en-US" sz="2700" u="none" cap="none" strike="noStrike">
                <a:solidFill>
                  <a:schemeClr val="lt1"/>
                </a:solidFill>
                <a:latin typeface="Raleway"/>
                <a:ea typeface="Raleway"/>
                <a:cs typeface="Raleway"/>
                <a:sym typeface="Raleway"/>
              </a:rPr>
              <a:t>Segregated enclosements where Jews were forced to live during Europe’s Nazi Regime</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Honorary Citizenship: </a:t>
            </a:r>
            <a:r>
              <a:rPr b="0" i="0" lang="en-US" sz="2700" u="none" cap="none" strike="noStrike">
                <a:solidFill>
                  <a:schemeClr val="lt1"/>
                </a:solidFill>
                <a:latin typeface="Raleway"/>
                <a:ea typeface="Raleway"/>
                <a:cs typeface="Raleway"/>
                <a:sym typeface="Raleway"/>
              </a:rPr>
              <a:t>A symbolic status bestowed by a government to a particularly admirable person</a:t>
            </a:r>
            <a:endParaRPr b="1"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chemeClr val="lt1"/>
                </a:solidFill>
                <a:latin typeface="Raleway"/>
                <a:ea typeface="Raleway"/>
                <a:cs typeface="Raleway"/>
                <a:sym typeface="Raleway"/>
              </a:rPr>
              <a:t>Legacy: </a:t>
            </a:r>
            <a:r>
              <a:rPr b="0" i="0" lang="en-US" sz="2700" u="none" cap="none" strike="noStrike">
                <a:solidFill>
                  <a:schemeClr val="lt1"/>
                </a:solidFill>
                <a:latin typeface="Raleway"/>
                <a:ea typeface="Raleway"/>
                <a:cs typeface="Raleway"/>
                <a:sym typeface="Raleway"/>
              </a:rPr>
              <a:t>The long-lasting impact that a significant person or event has on society or a group of people</a:t>
            </a:r>
            <a:endParaRPr b="0" i="0" sz="1400" u="none" cap="none" strike="noStrike">
              <a:solidFill>
                <a:schemeClr val="lt1"/>
              </a:solidFill>
              <a:latin typeface="Raleway"/>
              <a:ea typeface="Raleway"/>
              <a:cs typeface="Raleway"/>
              <a:sym typeface="Raleway"/>
            </a:endParaRPr>
          </a:p>
          <a:p>
            <a:pPr indent="0" lvl="0" marL="0" marR="0" rtl="0" algn="l">
              <a:lnSpc>
                <a:spcPct val="140000"/>
              </a:lnSpc>
              <a:spcBef>
                <a:spcPts val="2000"/>
              </a:spcBef>
              <a:spcAft>
                <a:spcPts val="0"/>
              </a:spcAft>
              <a:buClr>
                <a:srgbClr val="000000"/>
              </a:buClr>
              <a:buSzPts val="2700"/>
              <a:buFont typeface="Arial"/>
              <a:buNone/>
            </a:pPr>
            <a:r>
              <a:rPr b="1" i="0" lang="en-US" sz="2700" u="none" cap="none" strike="noStrike">
                <a:solidFill>
                  <a:srgbClr val="FFFFFF"/>
                </a:solidFill>
                <a:latin typeface="Raleway"/>
                <a:ea typeface="Raleway"/>
                <a:cs typeface="Raleway"/>
                <a:sym typeface="Raleway"/>
              </a:rPr>
              <a:t>Persecution: </a:t>
            </a:r>
            <a:r>
              <a:rPr b="0" i="0" lang="en-US" sz="2700" u="none" cap="none" strike="noStrike">
                <a:solidFill>
                  <a:srgbClr val="FFFFFF"/>
                </a:solidFill>
                <a:latin typeface="Raleway"/>
                <a:ea typeface="Raleway"/>
                <a:cs typeface="Raleway"/>
                <a:sym typeface="Raleway"/>
              </a:rPr>
              <a:t>Cruelty towards a group on the basis of religion, ethnicity, race, or sexual orientation</a:t>
            </a:r>
            <a:endParaRPr b="0" i="0" sz="1400" u="none" cap="none" strike="noStrike">
              <a:solidFill>
                <a:srgbClr val="FFFFFF"/>
              </a:solidFill>
              <a:latin typeface="Raleway"/>
              <a:ea typeface="Raleway"/>
              <a:cs typeface="Raleway"/>
              <a:sym typeface="Raleway"/>
            </a:endParaRPr>
          </a:p>
          <a:p>
            <a:pPr indent="0" lvl="0" marL="0" marR="0" rtl="0" algn="l">
              <a:lnSpc>
                <a:spcPct val="140000"/>
              </a:lnSpc>
              <a:spcBef>
                <a:spcPts val="2000"/>
              </a:spcBef>
              <a:spcAft>
                <a:spcPts val="2000"/>
              </a:spcAft>
              <a:buClr>
                <a:srgbClr val="000000"/>
              </a:buClr>
              <a:buSzPts val="2700"/>
              <a:buFont typeface="Arial"/>
              <a:buNone/>
            </a:pPr>
            <a:r>
              <a:rPr b="1" i="0" lang="en-US" sz="2700" u="none" cap="none" strike="noStrike">
                <a:solidFill>
                  <a:srgbClr val="FFFFFF"/>
                </a:solidFill>
                <a:latin typeface="Raleway"/>
                <a:ea typeface="Raleway"/>
                <a:cs typeface="Raleway"/>
                <a:sym typeface="Raleway"/>
              </a:rPr>
              <a:t>Pogrom: </a:t>
            </a:r>
            <a:r>
              <a:rPr b="0" i="0" lang="en-US" sz="2700" u="none" cap="none" strike="noStrike">
                <a:solidFill>
                  <a:srgbClr val="FFFFFF"/>
                </a:solidFill>
                <a:latin typeface="Raleway"/>
                <a:ea typeface="Raleway"/>
                <a:cs typeface="Raleway"/>
                <a:sym typeface="Raleway"/>
              </a:rPr>
              <a:t>The organized massacre of a persecuted group, particularly of Jews in Eastern Europe during the 19th and 20th centuries</a:t>
            </a:r>
            <a:endParaRPr b="0" i="0" sz="2700" u="none" cap="none" strike="noStrike">
              <a:solidFill>
                <a:srgbClr val="FFFFFF"/>
              </a:solidFill>
              <a:latin typeface="Raleway"/>
              <a:ea typeface="Raleway"/>
              <a:cs typeface="Raleway"/>
              <a:sym typeface="Raleway"/>
            </a:endParaRPr>
          </a:p>
        </p:txBody>
      </p:sp>
      <p:sp>
        <p:nvSpPr>
          <p:cNvPr id="107" name="Google Shape;107;g1ee67262b28_0_7"/>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ee572a240d_0_159"/>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1ee572a240d_0_159"/>
          <p:cNvSpPr txBox="1"/>
          <p:nvPr/>
        </p:nvSpPr>
        <p:spPr>
          <a:xfrm>
            <a:off x="549448" y="1998025"/>
            <a:ext cx="16841100" cy="7691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Holocaust Museum Houston. (2024). </a:t>
            </a:r>
            <a:r>
              <a:rPr b="0" i="1" lang="en-US" sz="1900" u="none" cap="none" strike="noStrike">
                <a:solidFill>
                  <a:srgbClr val="05103E"/>
                </a:solidFill>
                <a:latin typeface="Times New Roman"/>
                <a:ea typeface="Times New Roman"/>
                <a:cs typeface="Times New Roman"/>
                <a:sym typeface="Times New Roman"/>
              </a:rPr>
              <a:t>Minority Victims of the Holocaust.</a:t>
            </a:r>
            <a:r>
              <a:rPr b="0" i="0" lang="en-US" sz="1900" u="none" cap="none" strike="noStrike">
                <a:solidFill>
                  <a:srgbClr val="05103E"/>
                </a:solidFill>
                <a:latin typeface="Times New Roman"/>
                <a:ea typeface="Times New Roman"/>
                <a:cs typeface="Times New Roman"/>
                <a:sym typeface="Times New Roman"/>
              </a:rPr>
              <a:t> Holocaust Museum Houston. Accessed at: https://hmh.org/library/research/minority-victims-guide/</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The Holocaust Survivor Memoirs Program. (2014, Mar. 18). “Suddenly The Shadow Fell: First-Hand Accounts from the March 19, 1944 Invasion of Hungary And The Nadir of the Final Solution.” </a:t>
            </a:r>
            <a:r>
              <a:rPr b="0" i="1" lang="en-US" sz="1900" u="none" cap="none" strike="noStrike">
                <a:solidFill>
                  <a:srgbClr val="05103E"/>
                </a:solidFill>
                <a:latin typeface="Times New Roman"/>
                <a:ea typeface="Times New Roman"/>
                <a:cs typeface="Times New Roman"/>
                <a:sym typeface="Times New Roman"/>
              </a:rPr>
              <a:t>Medium</a:t>
            </a:r>
            <a:r>
              <a:rPr b="0" i="0" lang="en-US" sz="1900" u="none" cap="none" strike="noStrike">
                <a:solidFill>
                  <a:srgbClr val="05103E"/>
                </a:solidFill>
                <a:latin typeface="Times New Roman"/>
                <a:ea typeface="Times New Roman"/>
                <a:cs typeface="Times New Roman"/>
                <a:sym typeface="Times New Roman"/>
              </a:rPr>
              <a:t>. Accessed at: https://medium.com/@azrielimemoirs/suddenly-the-shadow-fell-4ca42a36e9b1</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International Holocaust Remembrance Alliance. (2022). </a:t>
            </a:r>
            <a:r>
              <a:rPr b="0" i="1" lang="en-US" sz="1900" u="none" cap="none" strike="noStrike">
                <a:solidFill>
                  <a:srgbClr val="05103E"/>
                </a:solidFill>
                <a:latin typeface="Times New Roman"/>
                <a:ea typeface="Times New Roman"/>
                <a:cs typeface="Times New Roman"/>
                <a:sym typeface="Times New Roman"/>
              </a:rPr>
              <a:t>About the IHRA non-legally binding working definition of antisemitism</a:t>
            </a:r>
            <a:r>
              <a:rPr b="0" i="0" lang="en-US" sz="1900" u="none" cap="none" strike="noStrike">
                <a:solidFill>
                  <a:srgbClr val="05103E"/>
                </a:solidFill>
                <a:latin typeface="Times New Roman"/>
                <a:ea typeface="Times New Roman"/>
                <a:cs typeface="Times New Roman"/>
                <a:sym typeface="Times New Roman"/>
              </a:rPr>
              <a:t>. IHRA. Accessed at: https://www.holocaustremembrance.com/about-us</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Jewish Virtual Library. (2024). </a:t>
            </a:r>
            <a:r>
              <a:rPr b="0" i="1" lang="en-US" sz="1900" u="none" cap="none" strike="noStrike">
                <a:solidFill>
                  <a:srgbClr val="05103E"/>
                </a:solidFill>
                <a:latin typeface="Times New Roman"/>
                <a:ea typeface="Times New Roman"/>
                <a:cs typeface="Times New Roman"/>
                <a:sym typeface="Times New Roman"/>
              </a:rPr>
              <a:t>Death Marches</a:t>
            </a:r>
            <a:r>
              <a:rPr b="0" i="0" lang="en-US" sz="1900" u="none" cap="none" strike="noStrike">
                <a:solidFill>
                  <a:srgbClr val="05103E"/>
                </a:solidFill>
                <a:latin typeface="Times New Roman"/>
                <a:ea typeface="Times New Roman"/>
                <a:cs typeface="Times New Roman"/>
                <a:sym typeface="Times New Roman"/>
              </a:rPr>
              <a:t>. American-Israeli Cooperative Enterprise. Accessed at: </a:t>
            </a:r>
            <a:r>
              <a:rPr b="0" i="0" lang="en-US" sz="1900" u="none" cap="none" strike="noStrike">
                <a:solidFill>
                  <a:srgbClr val="05103E"/>
                </a:solidFill>
                <a:uFill>
                  <a:noFill/>
                </a:uFill>
                <a:latin typeface="Times New Roman"/>
                <a:ea typeface="Times New Roman"/>
                <a:cs typeface="Times New Roman"/>
                <a:sym typeface="Times New Roman"/>
                <a:hlinkClick r:id="rId3">
                  <a:extLst>
                    <a:ext uri="{A12FA001-AC4F-418D-AE19-62706E023703}">
                      <ahyp:hlinkClr val="tx"/>
                    </a:ext>
                  </a:extLst>
                </a:hlinkClick>
              </a:rPr>
              <a:t>https://www.jewishvirtuallibrary.org/death-marches</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The National WWII Museum of New Orleans. (2024).</a:t>
            </a:r>
            <a:r>
              <a:rPr b="0" i="1" lang="en-US" sz="1900" u="none" cap="none" strike="noStrike">
                <a:solidFill>
                  <a:srgbClr val="05103E"/>
                </a:solidFill>
                <a:latin typeface="Times New Roman"/>
                <a:ea typeface="Times New Roman"/>
                <a:cs typeface="Times New Roman"/>
                <a:sym typeface="Times New Roman"/>
              </a:rPr>
              <a:t> The Holocaust.</a:t>
            </a:r>
            <a:r>
              <a:rPr b="0" i="0" lang="en-US" sz="1900" u="none" cap="none" strike="noStrike">
                <a:solidFill>
                  <a:srgbClr val="05103E"/>
                </a:solidFill>
                <a:latin typeface="Times New Roman"/>
                <a:ea typeface="Times New Roman"/>
                <a:cs typeface="Times New Roman"/>
                <a:sym typeface="Times New Roman"/>
              </a:rPr>
              <a:t> Accessed at: https://www.nationalww2museum.org/war/articles/holocaust</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Raoul Wallenberg Centre for Human Rights. (2023). </a:t>
            </a:r>
            <a:r>
              <a:rPr b="0" i="1" lang="en-US" sz="1900" u="none" cap="none" strike="noStrike">
                <a:solidFill>
                  <a:srgbClr val="05103E"/>
                </a:solidFill>
                <a:latin typeface="Times New Roman"/>
                <a:ea typeface="Times New Roman"/>
                <a:cs typeface="Times New Roman"/>
                <a:sym typeface="Times New Roman"/>
              </a:rPr>
              <a:t>A Beacon of Light</a:t>
            </a:r>
            <a:r>
              <a:rPr b="0" i="0" lang="en-US" sz="1900" u="none" cap="none" strike="noStrike">
                <a:solidFill>
                  <a:srgbClr val="05103E"/>
                </a:solidFill>
                <a:latin typeface="Times New Roman"/>
                <a:ea typeface="Times New Roman"/>
                <a:cs typeface="Times New Roman"/>
                <a:sym typeface="Times New Roman"/>
              </a:rPr>
              <a:t>. Accessed at: https://www.raoulwallenbergcentre.org/en/leadership/raoul-wallenberg</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Raoul Wallenberg Institute. (2024). </a:t>
            </a:r>
            <a:r>
              <a:rPr b="0" i="1" lang="en-US" sz="1900" u="none" cap="none" strike="noStrike">
                <a:solidFill>
                  <a:srgbClr val="05103E"/>
                </a:solidFill>
                <a:latin typeface="Times New Roman"/>
                <a:ea typeface="Times New Roman"/>
                <a:cs typeface="Times New Roman"/>
                <a:sym typeface="Times New Roman"/>
              </a:rPr>
              <a:t>About Raoul Wallenberg. </a:t>
            </a:r>
            <a:r>
              <a:rPr b="0" i="0" lang="en-US" sz="1900" u="none" cap="none" strike="noStrike">
                <a:solidFill>
                  <a:srgbClr val="05103E"/>
                </a:solidFill>
                <a:latin typeface="Times New Roman"/>
                <a:ea typeface="Times New Roman"/>
                <a:cs typeface="Times New Roman"/>
                <a:sym typeface="Times New Roman"/>
              </a:rPr>
              <a:t>The Raoul Wallenberg Institute of Human Rights and Humanitarian Law. Accessed at:</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uFill>
                  <a:noFill/>
                </a:uFill>
                <a:latin typeface="Times New Roman"/>
                <a:ea typeface="Times New Roman"/>
                <a:cs typeface="Times New Roman"/>
                <a:sym typeface="Times New Roman"/>
                <a:hlinkClick r:id="rId4">
                  <a:extLst>
                    <a:ext uri="{A12FA001-AC4F-418D-AE19-62706E023703}">
                      <ahyp:hlinkClr val="tx"/>
                    </a:ext>
                  </a:extLst>
                </a:hlinkClick>
              </a:rPr>
              <a:t>https://rwi.lu.se/about/about-raoul-wallenberg/</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Spencer, A. (ca. 2018). “Notes 365 for the small-scale marble sculpture showing Wallenberg at 77…” Accessed at: https://docplayer.net/53538727-Notes-365-for-the-small-scale-marble-sculpture-showing-wallenberg-at-77-created-by-us-artist-hal-goldberg-which-seems-to-be-in-private-property-in-i.html</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Tenembaum, B. (2022). </a:t>
            </a:r>
            <a:r>
              <a:rPr b="0" i="1" lang="en-US" sz="1900" u="none" cap="none" strike="noStrike">
                <a:solidFill>
                  <a:srgbClr val="05103E"/>
                </a:solidFill>
                <a:latin typeface="Times New Roman"/>
                <a:ea typeface="Times New Roman"/>
                <a:cs typeface="Times New Roman"/>
                <a:sym typeface="Times New Roman"/>
              </a:rPr>
              <a:t>Israel</a:t>
            </a:r>
            <a:r>
              <a:rPr b="0" i="0" lang="en-US" sz="1900" u="none" cap="none" strike="noStrike">
                <a:solidFill>
                  <a:srgbClr val="05103E"/>
                </a:solidFill>
                <a:latin typeface="Times New Roman"/>
                <a:ea typeface="Times New Roman"/>
                <a:cs typeface="Times New Roman"/>
                <a:sym typeface="Times New Roman"/>
              </a:rPr>
              <a:t>. The International Raoul Wallenberg Foundation. Accessed at https://www.raoulwallenberg.net/wallenberg/tributes/world/israel-999/</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p:txBody>
      </p:sp>
      <p:sp>
        <p:nvSpPr>
          <p:cNvPr id="396" name="Google Shape;396;g1ee572a240d_0_159"/>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31</a:t>
            </a:r>
            <a:endParaRPr b="0" i="0" sz="3200" u="none" cap="none" strike="noStrike">
              <a:solidFill>
                <a:srgbClr val="004AAD"/>
              </a:solidFill>
              <a:latin typeface="Calibri"/>
              <a:ea typeface="Calibri"/>
              <a:cs typeface="Calibri"/>
              <a:sym typeface="Calibri"/>
            </a:endParaRPr>
          </a:p>
        </p:txBody>
      </p:sp>
      <p:sp>
        <p:nvSpPr>
          <p:cNvPr id="397" name="Google Shape;397;g1ee572a240d_0_159"/>
          <p:cNvSpPr txBox="1"/>
          <p:nvPr/>
        </p:nvSpPr>
        <p:spPr>
          <a:xfrm>
            <a:off x="549456" y="397550"/>
            <a:ext cx="6950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Content Sources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ee572a240d_0_165"/>
          <p:cNvSpPr/>
          <p:nvPr/>
        </p:nvSpPr>
        <p:spPr>
          <a:xfrm>
            <a:off x="0" y="-8501"/>
            <a:ext cx="182784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1ee572a240d_0_165"/>
          <p:cNvSpPr txBox="1"/>
          <p:nvPr/>
        </p:nvSpPr>
        <p:spPr>
          <a:xfrm>
            <a:off x="563923" y="1941100"/>
            <a:ext cx="16841100" cy="703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Trudeau, J. (2023, January 17). “Statement by the Prime Minister on Raoul Wallenberg Day.” Government of Canada. Accessed at: https://www.pm.gc.ca/en/news/statements/2023/01/17/statement-prime-minister-trudeau-raoul-wallenberg-day</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United States Holocaust Memorial Museum. (n.d). “Raoul Wallenberg Rescues Hungarian Jews.” Accessed at: https://encyclopedia.ushmm.org/content/en/photo/raoul-wallenberg-rescues-hungarian-jews</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United States Holocaust Memorial Museum. (2021). </a:t>
            </a:r>
            <a:r>
              <a:rPr b="0" i="1" lang="en-US" sz="1900" u="none" cap="none" strike="noStrike">
                <a:solidFill>
                  <a:srgbClr val="05103E"/>
                </a:solidFill>
                <a:latin typeface="Times New Roman"/>
                <a:ea typeface="Times New Roman"/>
                <a:cs typeface="Times New Roman"/>
                <a:sym typeface="Times New Roman"/>
              </a:rPr>
              <a:t>Nazi Camps</a:t>
            </a:r>
            <a:r>
              <a:rPr b="0" i="0" lang="en-US" sz="1900" u="none" cap="none" strike="noStrike">
                <a:solidFill>
                  <a:srgbClr val="05103E"/>
                </a:solidFill>
                <a:latin typeface="Times New Roman"/>
                <a:ea typeface="Times New Roman"/>
                <a:cs typeface="Times New Roman"/>
                <a:sym typeface="Times New Roman"/>
              </a:rPr>
              <a:t>. Accessed at: </a:t>
            </a:r>
            <a:r>
              <a:rPr b="0" i="0" lang="en-US" sz="1900" u="none" cap="none" strike="noStrike">
                <a:solidFill>
                  <a:srgbClr val="05103E"/>
                </a:solidFill>
                <a:uFill>
                  <a:noFill/>
                </a:uFill>
                <a:latin typeface="Times New Roman"/>
                <a:ea typeface="Times New Roman"/>
                <a:cs typeface="Times New Roman"/>
                <a:sym typeface="Times New Roman"/>
                <a:hlinkClick r:id="rId3">
                  <a:extLst>
                    <a:ext uri="{A12FA001-AC4F-418D-AE19-62706E023703}">
                      <ahyp:hlinkClr val="tx"/>
                    </a:ext>
                  </a:extLst>
                </a:hlinkClick>
              </a:rPr>
              <a:t>https://encyclopedia.ushmm.org/content/en/article/nazi-camps</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United States Holocaust Memorial Museum. (2021). </a:t>
            </a:r>
            <a:r>
              <a:rPr b="0" i="1" lang="en-US" sz="1900" u="none" cap="none" strike="noStrike">
                <a:solidFill>
                  <a:srgbClr val="05103E"/>
                </a:solidFill>
                <a:latin typeface="Times New Roman"/>
                <a:ea typeface="Times New Roman"/>
                <a:cs typeface="Times New Roman"/>
                <a:sym typeface="Times New Roman"/>
              </a:rPr>
              <a:t>Remaining Jewish Population of Europe in 1945</a:t>
            </a:r>
            <a:r>
              <a:rPr b="0" i="0" lang="en-US" sz="1900" u="none" cap="none" strike="noStrike">
                <a:solidFill>
                  <a:srgbClr val="05103E"/>
                </a:solidFill>
                <a:latin typeface="Times New Roman"/>
                <a:ea typeface="Times New Roman"/>
                <a:cs typeface="Times New Roman"/>
                <a:sym typeface="Times New Roman"/>
              </a:rPr>
              <a:t>. https://encyclopedia.ushmm.org/content/en/article/remaining-jewish-population-of-europe-in-1945</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United States Holocaust Memorial Museum. (2021). </a:t>
            </a:r>
            <a:r>
              <a:rPr b="0" i="1" lang="en-US" sz="1900" u="none" cap="none" strike="noStrike">
                <a:solidFill>
                  <a:srgbClr val="05103E"/>
                </a:solidFill>
                <a:latin typeface="Times New Roman"/>
                <a:ea typeface="Times New Roman"/>
                <a:cs typeface="Times New Roman"/>
                <a:sym typeface="Times New Roman"/>
              </a:rPr>
              <a:t>Raoul Wallenberg and the Rescues of Jews in Budapest</a:t>
            </a:r>
            <a:r>
              <a:rPr b="0" i="0" lang="en-US" sz="1900" u="none" cap="none" strike="noStrike">
                <a:solidFill>
                  <a:srgbClr val="05103E"/>
                </a:solidFill>
                <a:latin typeface="Times New Roman"/>
                <a:ea typeface="Times New Roman"/>
                <a:cs typeface="Times New Roman"/>
                <a:sym typeface="Times New Roman"/>
              </a:rPr>
              <a:t>. Accessed at: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https://encyclopedia.ushmm.org/content/en/article/raoul-wallenberg-and-the-rescue-of-jews-in-budapest</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Yad Vashem World Holocaust Remembrance Centre. (2024). </a:t>
            </a:r>
            <a:r>
              <a:rPr b="0" i="1" lang="en-US" sz="1900" u="none" cap="none" strike="noStrike">
                <a:solidFill>
                  <a:srgbClr val="05103E"/>
                </a:solidFill>
                <a:latin typeface="Times New Roman"/>
                <a:ea typeface="Times New Roman"/>
                <a:cs typeface="Times New Roman"/>
                <a:sym typeface="Times New Roman"/>
              </a:rPr>
              <a:t>Raoul Wallenberg: Sweden</a:t>
            </a:r>
            <a:r>
              <a:rPr b="0" i="0" lang="en-US" sz="1900" u="none" cap="none" strike="noStrike">
                <a:solidFill>
                  <a:srgbClr val="05103E"/>
                </a:solidFill>
                <a:latin typeface="Times New Roman"/>
                <a:ea typeface="Times New Roman"/>
                <a:cs typeface="Times New Roman"/>
                <a:sym typeface="Times New Roman"/>
              </a:rPr>
              <a:t>. Accessed at: https://www.yadvashem.org/righteous/stories/wallenberg.html</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Yad Vashem World Holocaust Remembrance Centre. (2024). </a:t>
            </a:r>
            <a:r>
              <a:rPr b="0" i="1" lang="en-US" sz="1900" u="none" cap="none" strike="noStrike">
                <a:solidFill>
                  <a:srgbClr val="05103E"/>
                </a:solidFill>
                <a:latin typeface="Times New Roman"/>
                <a:ea typeface="Times New Roman"/>
                <a:cs typeface="Times New Roman"/>
                <a:sym typeface="Times New Roman"/>
              </a:rPr>
              <a:t>Honouring the Righteous</a:t>
            </a:r>
            <a:r>
              <a:rPr b="0" i="0" lang="en-US" sz="1900" u="none" cap="none" strike="noStrike">
                <a:solidFill>
                  <a:srgbClr val="05103E"/>
                </a:solidFill>
                <a:latin typeface="Times New Roman"/>
                <a:ea typeface="Times New Roman"/>
                <a:cs typeface="Times New Roman"/>
                <a:sym typeface="Times New Roman"/>
              </a:rPr>
              <a:t>. Accessed at: https://www.yadvashem.org/righteous/about-the-program/honoring-the-righteous.html</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rgbClr val="05103E"/>
                </a:solidFill>
                <a:latin typeface="Times New Roman"/>
                <a:ea typeface="Times New Roman"/>
                <a:cs typeface="Times New Roman"/>
                <a:sym typeface="Times New Roman"/>
              </a:rPr>
              <a:t>Yad Vashem World Holocaust Remembrance Centre. (2024). </a:t>
            </a:r>
            <a:r>
              <a:rPr b="0" i="1" lang="en-US" sz="1900" u="none" cap="none" strike="noStrike">
                <a:solidFill>
                  <a:srgbClr val="05103E"/>
                </a:solidFill>
                <a:latin typeface="Times New Roman"/>
                <a:ea typeface="Times New Roman"/>
                <a:cs typeface="Times New Roman"/>
                <a:sym typeface="Times New Roman"/>
              </a:rPr>
              <a:t>Holocaust Denial Laws and Other Legislation Criminalizing Promotion of Nazism</a:t>
            </a:r>
            <a:r>
              <a:rPr b="0" i="0" lang="en-US" sz="1900" u="none" cap="none" strike="noStrike">
                <a:solidFill>
                  <a:srgbClr val="05103E"/>
                </a:solidFill>
                <a:latin typeface="Times New Roman"/>
                <a:ea typeface="Times New Roman"/>
                <a:cs typeface="Times New Roman"/>
                <a:sym typeface="Times New Roman"/>
              </a:rPr>
              <a:t>.</a:t>
            </a:r>
            <a:r>
              <a:rPr b="0" i="0" lang="en-US" sz="2000" u="none" cap="none" strike="noStrike">
                <a:solidFill>
                  <a:srgbClr val="31547E"/>
                </a:solidFill>
                <a:highlight>
                  <a:srgbClr val="F5F5F5"/>
                </a:highlight>
                <a:latin typeface="Arial"/>
                <a:ea typeface="Arial"/>
                <a:cs typeface="Arial"/>
                <a:sym typeface="Arial"/>
              </a:rPr>
              <a:t> </a:t>
            </a:r>
            <a:r>
              <a:rPr b="0" i="0" lang="en-US" sz="1900" u="none" cap="none" strike="noStrike">
                <a:solidFill>
                  <a:srgbClr val="05103E"/>
                </a:solidFill>
                <a:latin typeface="Times New Roman"/>
                <a:ea typeface="Times New Roman"/>
                <a:cs typeface="Times New Roman"/>
                <a:sym typeface="Times New Roman"/>
              </a:rPr>
              <a:t>Accessed at: https://www.yadvashem.org/holocaust/holocaust-antisemitism/holocaust-denial-laws.html</a:t>
            </a:r>
            <a:endParaRPr b="0" i="0" sz="1900" u="none" cap="none" strike="noStrike">
              <a:solidFill>
                <a:srgbClr val="05103E"/>
              </a:solidFill>
              <a:latin typeface="Times New Roman"/>
              <a:ea typeface="Times New Roman"/>
              <a:cs typeface="Times New Roman"/>
              <a:sym typeface="Times New Roman"/>
            </a:endParaRPr>
          </a:p>
        </p:txBody>
      </p:sp>
      <p:sp>
        <p:nvSpPr>
          <p:cNvPr id="404" name="Google Shape;404;g1ee572a240d_0_165"/>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32</a:t>
            </a:r>
            <a:endParaRPr b="0" i="0" sz="3200" u="none" cap="none" strike="noStrike">
              <a:solidFill>
                <a:srgbClr val="004AAD"/>
              </a:solidFill>
              <a:latin typeface="Calibri"/>
              <a:ea typeface="Calibri"/>
              <a:cs typeface="Calibri"/>
              <a:sym typeface="Calibri"/>
            </a:endParaRPr>
          </a:p>
        </p:txBody>
      </p:sp>
      <p:sp>
        <p:nvSpPr>
          <p:cNvPr id="405" name="Google Shape;405;g1ee572a240d_0_165"/>
          <p:cNvSpPr txBox="1"/>
          <p:nvPr/>
        </p:nvSpPr>
        <p:spPr>
          <a:xfrm>
            <a:off x="549456" y="397550"/>
            <a:ext cx="69501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Content Sources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g1ee6990c6e9_0_5"/>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1ee6990c6e9_0_5"/>
          <p:cNvSpPr txBox="1"/>
          <p:nvPr/>
        </p:nvSpPr>
        <p:spPr>
          <a:xfrm>
            <a:off x="580950" y="406044"/>
            <a:ext cx="13685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Image Sources</a:t>
            </a:r>
            <a:endParaRPr b="0" i="0" sz="1400" u="none" cap="none" strike="noStrike">
              <a:solidFill>
                <a:srgbClr val="000000"/>
              </a:solidFill>
              <a:latin typeface="Arial"/>
              <a:ea typeface="Arial"/>
              <a:cs typeface="Arial"/>
              <a:sym typeface="Arial"/>
            </a:endParaRPr>
          </a:p>
        </p:txBody>
      </p:sp>
      <p:sp>
        <p:nvSpPr>
          <p:cNvPr id="412" name="Google Shape;412;g1ee6990c6e9_0_5"/>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33</a:t>
            </a:r>
            <a:endParaRPr b="0" i="0" sz="3200" u="none" cap="none" strike="noStrike">
              <a:solidFill>
                <a:schemeClr val="lt1"/>
              </a:solidFill>
              <a:latin typeface="Calibri"/>
              <a:ea typeface="Calibri"/>
              <a:cs typeface="Calibri"/>
              <a:sym typeface="Calibri"/>
            </a:endParaRPr>
          </a:p>
        </p:txBody>
      </p:sp>
      <p:sp>
        <p:nvSpPr>
          <p:cNvPr id="413" name="Google Shape;413;g1ee6990c6e9_0_5"/>
          <p:cNvSpPr txBox="1"/>
          <p:nvPr/>
        </p:nvSpPr>
        <p:spPr>
          <a:xfrm>
            <a:off x="580950" y="1815000"/>
            <a:ext cx="17116500" cy="7515300"/>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 </a:t>
            </a:r>
            <a:r>
              <a:rPr b="0" i="0" lang="en-US" sz="2100" u="none" cap="none" strike="noStrike">
                <a:solidFill>
                  <a:srgbClr val="05103E"/>
                </a:solidFill>
                <a:latin typeface="Times New Roman"/>
                <a:ea typeface="Times New Roman"/>
                <a:cs typeface="Times New Roman"/>
                <a:sym typeface="Times New Roman"/>
              </a:rPr>
              <a:t>Raoul Wallenberg European Union. (n.d.) </a:t>
            </a:r>
            <a:r>
              <a:rPr b="0" i="1" lang="en-US" sz="2100" u="none" cap="none" strike="noStrike">
                <a:solidFill>
                  <a:srgbClr val="05103E"/>
                </a:solidFill>
                <a:latin typeface="Times New Roman"/>
                <a:ea typeface="Times New Roman"/>
                <a:cs typeface="Times New Roman"/>
                <a:sym typeface="Times New Roman"/>
              </a:rPr>
              <a:t>Searching for Raoul Wallenberg</a:t>
            </a:r>
            <a:r>
              <a:rPr b="0" i="0" lang="en-US" sz="2100" u="none" cap="none" strike="noStrike">
                <a:solidFill>
                  <a:srgbClr val="05103E"/>
                </a:solidFill>
                <a:latin typeface="Times New Roman"/>
                <a:ea typeface="Times New Roman"/>
                <a:cs typeface="Times New Roman"/>
                <a:sym typeface="Times New Roman"/>
              </a:rPr>
              <a:t>. Raoul Wallenberg. https://www.raoul-wallenberg.eu/</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4: </a:t>
            </a:r>
            <a:r>
              <a:rPr b="0" i="0" lang="en-US" sz="2100" u="none" cap="none" strike="noStrike">
                <a:solidFill>
                  <a:srgbClr val="05103E"/>
                </a:solidFill>
                <a:latin typeface="Times New Roman"/>
                <a:ea typeface="Times New Roman"/>
                <a:cs typeface="Times New Roman"/>
                <a:sym typeface="Times New Roman"/>
              </a:rPr>
              <a:t>Gilkes, P. (2014, July 15). “Congress awards Raoul Wallenberg medal posthumously July 9.” </a:t>
            </a:r>
            <a:r>
              <a:rPr b="0" i="1" lang="en-US" sz="2100" u="none" cap="none" strike="noStrike">
                <a:solidFill>
                  <a:srgbClr val="05103E"/>
                </a:solidFill>
                <a:latin typeface="Times New Roman"/>
                <a:ea typeface="Times New Roman"/>
                <a:cs typeface="Times New Roman"/>
                <a:sym typeface="Times New Roman"/>
              </a:rPr>
              <a:t>Coin World</a:t>
            </a:r>
            <a:r>
              <a:rPr b="0" i="0" lang="en-US" sz="2100" u="none" cap="none" strike="noStrike">
                <a:solidFill>
                  <a:srgbClr val="05103E"/>
                </a:solidFill>
                <a:latin typeface="Times New Roman"/>
                <a:ea typeface="Times New Roman"/>
                <a:cs typeface="Times New Roman"/>
                <a:sym typeface="Times New Roman"/>
              </a:rPr>
              <a:t>. https://www.coinworld.com/news/us-coins/congress-awards-raoul-wallenberg-medal-posthumously-july-9.html</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5, top: </a:t>
            </a:r>
            <a:r>
              <a:rPr b="0" i="0" lang="en-US" sz="2100" u="none" cap="none" strike="noStrike">
                <a:solidFill>
                  <a:srgbClr val="05103E"/>
                </a:solidFill>
                <a:latin typeface="Times New Roman"/>
                <a:ea typeface="Times New Roman"/>
                <a:cs typeface="Times New Roman"/>
                <a:sym typeface="Times New Roman"/>
              </a:rPr>
              <a:t>Yad Vashem World Holocaust Remembrance Centre. (2024). </a:t>
            </a:r>
            <a:r>
              <a:rPr b="0" i="1" lang="en-US" sz="2100" u="none" cap="none" strike="noStrike">
                <a:solidFill>
                  <a:srgbClr val="05103E"/>
                </a:solidFill>
                <a:latin typeface="Times New Roman"/>
                <a:ea typeface="Times New Roman"/>
                <a:cs typeface="Times New Roman"/>
                <a:sym typeface="Times New Roman"/>
              </a:rPr>
              <a:t>Raoul Wallenberg: Sweden</a:t>
            </a:r>
            <a:r>
              <a:rPr b="0" i="0" lang="en-US" sz="2100" u="none" cap="none" strike="noStrike">
                <a:solidFill>
                  <a:srgbClr val="05103E"/>
                </a:solidFill>
                <a:latin typeface="Times New Roman"/>
                <a:ea typeface="Times New Roman"/>
                <a:cs typeface="Times New Roman"/>
                <a:sym typeface="Times New Roman"/>
              </a:rPr>
              <a:t>. https://www.yadvashem.org/righteous/stories/wallenberg.html</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5, middle: </a:t>
            </a:r>
            <a:r>
              <a:rPr b="0" i="0" lang="en-US" sz="2100" u="none" cap="none" strike="noStrike">
                <a:solidFill>
                  <a:srgbClr val="05103E"/>
                </a:solidFill>
                <a:latin typeface="Times New Roman"/>
                <a:ea typeface="Times New Roman"/>
                <a:cs typeface="Times New Roman"/>
                <a:sym typeface="Times New Roman"/>
              </a:rPr>
              <a:t>Yad Vashem World Holocaust Remembrance Centre. (2024). </a:t>
            </a:r>
            <a:r>
              <a:rPr b="0" i="1" lang="en-US" sz="2100" u="none" cap="none" strike="noStrike">
                <a:solidFill>
                  <a:srgbClr val="05103E"/>
                </a:solidFill>
                <a:latin typeface="Times New Roman"/>
                <a:ea typeface="Times New Roman"/>
                <a:cs typeface="Times New Roman"/>
                <a:sym typeface="Times New Roman"/>
              </a:rPr>
              <a:t>Raoul Wallenberg: Sweden</a:t>
            </a:r>
            <a:r>
              <a:rPr b="0" i="0" lang="en-US" sz="2100" u="none" cap="none" strike="noStrike">
                <a:solidFill>
                  <a:srgbClr val="05103E"/>
                </a:solidFill>
                <a:latin typeface="Times New Roman"/>
                <a:ea typeface="Times New Roman"/>
                <a:cs typeface="Times New Roman"/>
                <a:sym typeface="Times New Roman"/>
              </a:rPr>
              <a:t>. https://www.yadvashem.org/righteous/stories/wallenberg.html</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chemeClr val="dk1"/>
              </a:buClr>
              <a:buSzPts val="1100"/>
              <a:buFont typeface="Arial"/>
              <a:buNone/>
            </a:pPr>
            <a:r>
              <a:rPr b="1" i="0" lang="en-US" sz="2100" u="none" cap="none" strike="noStrike">
                <a:solidFill>
                  <a:srgbClr val="05103E"/>
                </a:solidFill>
                <a:latin typeface="Times New Roman"/>
                <a:ea typeface="Times New Roman"/>
                <a:cs typeface="Times New Roman"/>
                <a:sym typeface="Times New Roman"/>
              </a:rPr>
              <a:t>Slide 5, bottom: </a:t>
            </a:r>
            <a:r>
              <a:rPr b="0" i="0" lang="en-US" sz="2100" u="none" cap="none" strike="noStrike">
                <a:solidFill>
                  <a:srgbClr val="05103E"/>
                </a:solidFill>
                <a:latin typeface="Times New Roman"/>
                <a:ea typeface="Times New Roman"/>
                <a:cs typeface="Times New Roman"/>
                <a:sym typeface="Times New Roman"/>
              </a:rPr>
              <a:t>Swedish Institute. (2023). Raoul Wallenberg Saved tens of thousands of Jews from the Holocaust. </a:t>
            </a:r>
            <a:r>
              <a:rPr b="0" i="1" lang="en-US" sz="2100" u="none" cap="none" strike="noStrike">
                <a:solidFill>
                  <a:srgbClr val="05103E"/>
                </a:solidFill>
                <a:latin typeface="Times New Roman"/>
                <a:ea typeface="Times New Roman"/>
                <a:cs typeface="Times New Roman"/>
                <a:sym typeface="Times New Roman"/>
              </a:rPr>
              <a:t>Sweden.se</a:t>
            </a:r>
            <a:r>
              <a:rPr b="0" i="0" lang="en-US" sz="2100" u="none" cap="none" strike="noStrike">
                <a:solidFill>
                  <a:srgbClr val="05103E"/>
                </a:solidFill>
                <a:latin typeface="Times New Roman"/>
                <a:ea typeface="Times New Roman"/>
                <a:cs typeface="Times New Roman"/>
                <a:sym typeface="Times New Roman"/>
              </a:rPr>
              <a:t>. https://sweden.se/life/people/raoul-wallenberg-world-war-ii-hero</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6, left:</a:t>
            </a:r>
            <a:r>
              <a:rPr b="0" i="0" lang="en-US" sz="2100" u="none" cap="none" strike="noStrike">
                <a:solidFill>
                  <a:srgbClr val="05103E"/>
                </a:solidFill>
                <a:latin typeface="Times New Roman"/>
                <a:ea typeface="Times New Roman"/>
                <a:cs typeface="Times New Roman"/>
                <a:sym typeface="Times New Roman"/>
              </a:rPr>
              <a:t> Facing History and Ourselves. (2018). </a:t>
            </a:r>
            <a:r>
              <a:rPr b="0" i="1" lang="en-US" sz="2100" u="none" cap="none" strike="noStrike">
                <a:solidFill>
                  <a:srgbClr val="05103E"/>
                </a:solidFill>
                <a:latin typeface="Times New Roman"/>
                <a:ea typeface="Times New Roman"/>
                <a:cs typeface="Times New Roman"/>
                <a:sym typeface="Times New Roman"/>
              </a:rPr>
              <a:t>The Rise of the Nazi Party. </a:t>
            </a:r>
            <a:r>
              <a:rPr b="0" i="0" lang="en-US" sz="2100" u="none" cap="none" strike="noStrike">
                <a:solidFill>
                  <a:srgbClr val="05103E"/>
                </a:solidFill>
                <a:latin typeface="Times New Roman"/>
                <a:ea typeface="Times New Roman"/>
                <a:cs typeface="Times New Roman"/>
                <a:sym typeface="Times New Roman"/>
              </a:rPr>
              <a:t>https://www.facinghistory.org/resource-library/rise-nazi-party-0</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6, middle:</a:t>
            </a:r>
            <a:r>
              <a:rPr b="0" i="0" lang="en-US" sz="2100" u="none" cap="none" strike="noStrike">
                <a:solidFill>
                  <a:srgbClr val="05103E"/>
                </a:solidFill>
                <a:latin typeface="Times New Roman"/>
                <a:ea typeface="Times New Roman"/>
                <a:cs typeface="Times New Roman"/>
                <a:sym typeface="Times New Roman"/>
              </a:rPr>
              <a:t> Buncombe, A. (2017, April 18). “Allied forces knew about Holocaust two years before discovery of concentration camps, secret documents reveal.” </a:t>
            </a:r>
            <a:r>
              <a:rPr b="0" i="1" lang="en-US" sz="2100" u="none" cap="none" strike="noStrike">
                <a:solidFill>
                  <a:srgbClr val="05103E"/>
                </a:solidFill>
                <a:latin typeface="Times New Roman"/>
                <a:ea typeface="Times New Roman"/>
                <a:cs typeface="Times New Roman"/>
                <a:sym typeface="Times New Roman"/>
              </a:rPr>
              <a:t>Independent</a:t>
            </a:r>
            <a:r>
              <a:rPr b="0" i="0" lang="en-US" sz="2100" u="none" cap="none" strike="noStrike">
                <a:solidFill>
                  <a:srgbClr val="05103E"/>
                </a:solidFill>
                <a:latin typeface="Times New Roman"/>
                <a:ea typeface="Times New Roman"/>
                <a:cs typeface="Times New Roman"/>
                <a:sym typeface="Times New Roman"/>
              </a:rPr>
              <a:t>. https://www.independent.co.uk/news/world/world-history/holocaust-allied-forces-knew-before-concentration-camp-discovery-us-uk-soviets-secret-documents-a7688036.html</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180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6, right: </a:t>
            </a:r>
            <a:r>
              <a:rPr b="0" i="0" lang="en-US" sz="2100" u="none" cap="none" strike="noStrike">
                <a:solidFill>
                  <a:srgbClr val="05103E"/>
                </a:solidFill>
                <a:latin typeface="Times New Roman"/>
                <a:ea typeface="Times New Roman"/>
                <a:cs typeface="Times New Roman"/>
                <a:sym typeface="Times New Roman"/>
              </a:rPr>
              <a:t>Sydney Jewish Museum. (2011). </a:t>
            </a:r>
            <a:r>
              <a:rPr b="0" i="1" lang="en-US" sz="2100" u="none" cap="none" strike="noStrike">
                <a:solidFill>
                  <a:srgbClr val="05103E"/>
                </a:solidFill>
                <a:latin typeface="Times New Roman"/>
                <a:ea typeface="Times New Roman"/>
                <a:cs typeface="Times New Roman"/>
                <a:sym typeface="Times New Roman"/>
              </a:rPr>
              <a:t>The Auschwitz Tattoo</a:t>
            </a:r>
            <a:r>
              <a:rPr b="0" i="0" lang="en-US" sz="2100" u="none" cap="none" strike="noStrike">
                <a:solidFill>
                  <a:srgbClr val="05103E"/>
                </a:solidFill>
                <a:latin typeface="Times New Roman"/>
                <a:ea typeface="Times New Roman"/>
                <a:cs typeface="Times New Roman"/>
                <a:sym typeface="Times New Roman"/>
              </a:rPr>
              <a:t>. Sydney Jewish Museum. https://artsandculture.google.com/story/YAUBUmkOrqfPWA?hl=en</a:t>
            </a:r>
            <a:endParaRPr b="0" i="0" sz="2100" u="none" cap="none" strike="noStrike">
              <a:solidFill>
                <a:srgbClr val="05103E"/>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g2ac9f336339_0_18"/>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2ac9f336339_0_18"/>
          <p:cNvSpPr txBox="1"/>
          <p:nvPr/>
        </p:nvSpPr>
        <p:spPr>
          <a:xfrm>
            <a:off x="563925" y="397544"/>
            <a:ext cx="13685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Image Sources</a:t>
            </a:r>
            <a:endParaRPr b="0" i="0" sz="1400" u="none" cap="none" strike="noStrike">
              <a:solidFill>
                <a:srgbClr val="000000"/>
              </a:solidFill>
              <a:latin typeface="Arial"/>
              <a:ea typeface="Arial"/>
              <a:cs typeface="Arial"/>
              <a:sym typeface="Arial"/>
            </a:endParaRPr>
          </a:p>
        </p:txBody>
      </p:sp>
      <p:sp>
        <p:nvSpPr>
          <p:cNvPr id="420" name="Google Shape;420;g2ac9f336339_0_18"/>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33</a:t>
            </a:r>
            <a:endParaRPr b="0" i="0" sz="3200" u="none" cap="none" strike="noStrike">
              <a:solidFill>
                <a:schemeClr val="lt1"/>
              </a:solidFill>
              <a:latin typeface="Calibri"/>
              <a:ea typeface="Calibri"/>
              <a:cs typeface="Calibri"/>
              <a:sym typeface="Calibri"/>
            </a:endParaRPr>
          </a:p>
        </p:txBody>
      </p:sp>
      <p:sp>
        <p:nvSpPr>
          <p:cNvPr id="421" name="Google Shape;421;g2ac9f336339_0_18"/>
          <p:cNvSpPr txBox="1"/>
          <p:nvPr/>
        </p:nvSpPr>
        <p:spPr>
          <a:xfrm>
            <a:off x="432400" y="1824025"/>
            <a:ext cx="17987700" cy="755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7, top: </a:t>
            </a:r>
            <a:r>
              <a:rPr b="0" i="0" lang="en-US" sz="2100" u="none" cap="none" strike="noStrike">
                <a:solidFill>
                  <a:srgbClr val="05103E"/>
                </a:solidFill>
                <a:latin typeface="Times New Roman"/>
                <a:ea typeface="Times New Roman"/>
                <a:cs typeface="Times New Roman"/>
                <a:sym typeface="Times New Roman"/>
              </a:rPr>
              <a:t>Glick, M. (2023). </a:t>
            </a:r>
            <a:r>
              <a:rPr b="0" i="1" lang="en-US" sz="2100" u="none" cap="none" strike="noStrike">
                <a:solidFill>
                  <a:srgbClr val="05103E"/>
                </a:solidFill>
                <a:latin typeface="Times New Roman"/>
                <a:ea typeface="Times New Roman"/>
                <a:cs typeface="Times New Roman"/>
                <a:sym typeface="Times New Roman"/>
              </a:rPr>
              <a:t>Holocaust Exhibit. </a:t>
            </a:r>
            <a:r>
              <a:rPr b="0" i="0" lang="en-US" sz="2100" u="none" cap="none" strike="noStrike">
                <a:solidFill>
                  <a:srgbClr val="05103E"/>
                </a:solidFill>
                <a:latin typeface="Times New Roman"/>
                <a:ea typeface="Times New Roman"/>
                <a:cs typeface="Times New Roman"/>
                <a:sym typeface="Times New Roman"/>
              </a:rPr>
              <a:t>Mark Glick Photography. https://markglickphotography.com/holocaust-exhibit-1</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7, bottom: </a:t>
            </a:r>
            <a:r>
              <a:rPr b="0" i="0" lang="en-US" sz="2100" u="none" cap="none" strike="noStrike">
                <a:solidFill>
                  <a:srgbClr val="05103E"/>
                </a:solidFill>
                <a:latin typeface="Times New Roman"/>
                <a:ea typeface="Times New Roman"/>
                <a:cs typeface="Times New Roman"/>
                <a:sym typeface="Times New Roman"/>
              </a:rPr>
              <a:t>Gerry. (2015).</a:t>
            </a:r>
            <a:r>
              <a:rPr b="0" i="1" lang="en-US" sz="2100" u="none" cap="none" strike="noStrike">
                <a:solidFill>
                  <a:srgbClr val="05103E"/>
                </a:solidFill>
                <a:latin typeface="Times New Roman"/>
                <a:ea typeface="Times New Roman"/>
                <a:cs typeface="Times New Roman"/>
                <a:sym typeface="Times New Roman"/>
              </a:rPr>
              <a:t> Representations of the Holocaust: stage, screen and text. </a:t>
            </a:r>
            <a:r>
              <a:rPr b="0" i="0" lang="en-US" sz="2100" u="none" cap="none" strike="noStrike">
                <a:solidFill>
                  <a:srgbClr val="05103E"/>
                </a:solidFill>
                <a:latin typeface="Times New Roman"/>
                <a:ea typeface="Times New Roman"/>
                <a:cs typeface="Times New Roman"/>
                <a:sym typeface="Times New Roman"/>
              </a:rPr>
              <a:t>WordPress. https://gerryco23.wordpress.com/2015/04/04/representations-of-the-holocaust-stage-screen-and-text/</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top left: </a:t>
            </a:r>
            <a:r>
              <a:rPr b="0" i="0" lang="en-US" sz="2100" u="none" cap="none" strike="noStrike">
                <a:solidFill>
                  <a:srgbClr val="05103E"/>
                </a:solidFill>
                <a:latin typeface="Times New Roman"/>
                <a:ea typeface="Times New Roman"/>
                <a:cs typeface="Times New Roman"/>
                <a:sym typeface="Times New Roman"/>
              </a:rPr>
              <a:t>Auschwitz-Birkenau State Museum. (n.d.) “Glasses plundered from people deported to Auschwitz.” Auschwitz-Birkenau State Museum Archive. https://artsandculture.google.com/asset/glasses-plundered-from-people-deported-to-auschwitz-auschwitz-birkenau-state-museum-archive/sgFZs6YvxPx3tQ</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top right: </a:t>
            </a:r>
            <a:r>
              <a:rPr b="0" i="0" lang="en-US" sz="2100" u="none" cap="none" strike="noStrike">
                <a:solidFill>
                  <a:srgbClr val="05103E"/>
                </a:solidFill>
                <a:latin typeface="Times New Roman"/>
                <a:ea typeface="Times New Roman"/>
                <a:cs typeface="Times New Roman"/>
                <a:sym typeface="Times New Roman"/>
              </a:rPr>
              <a:t>Wrobel, S. (2022, Sept. 22). “Auschwitz-Birkenau Launches Project to Save Thousands of Holocaust Children’s Shoes From Crumbling.” </a:t>
            </a:r>
            <a:r>
              <a:rPr b="0" i="1" lang="en-US" sz="2100" u="none" cap="none" strike="noStrike">
                <a:solidFill>
                  <a:srgbClr val="05103E"/>
                </a:solidFill>
                <a:latin typeface="Times New Roman"/>
                <a:ea typeface="Times New Roman"/>
                <a:cs typeface="Times New Roman"/>
                <a:sym typeface="Times New Roman"/>
              </a:rPr>
              <a:t>The Algemeiner.</a:t>
            </a:r>
            <a:r>
              <a:rPr b="0" i="0" lang="en-US" sz="2100" u="none" cap="none" strike="noStrike">
                <a:solidFill>
                  <a:srgbClr val="05103E"/>
                </a:solidFill>
                <a:latin typeface="Times New Roman"/>
                <a:ea typeface="Times New Roman"/>
                <a:cs typeface="Times New Roman"/>
                <a:sym typeface="Times New Roman"/>
              </a:rPr>
              <a:t> https://www.algemeiner.com/2022/09/22/auschwitz-birkenau-launches-project-to-save-thousands-of-holocaust-childrens-shoes-from-crumbling/</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bottom left:</a:t>
            </a:r>
            <a:r>
              <a:rPr b="0" i="0" lang="en-US" sz="2100" u="none" cap="none" strike="noStrike">
                <a:solidFill>
                  <a:srgbClr val="05103E"/>
                </a:solidFill>
                <a:latin typeface="Times New Roman"/>
                <a:ea typeface="Times New Roman"/>
                <a:cs typeface="Times New Roman"/>
                <a:sym typeface="Times New Roman"/>
              </a:rPr>
              <a:t> Glick, M. (2023). </a:t>
            </a:r>
            <a:r>
              <a:rPr b="0" i="1" lang="en-US" sz="2100" u="none" cap="none" strike="noStrike">
                <a:solidFill>
                  <a:srgbClr val="05103E"/>
                </a:solidFill>
                <a:latin typeface="Times New Roman"/>
                <a:ea typeface="Times New Roman"/>
                <a:cs typeface="Times New Roman"/>
                <a:sym typeface="Times New Roman"/>
              </a:rPr>
              <a:t>Holocaust Exhibit. </a:t>
            </a:r>
            <a:r>
              <a:rPr b="0" i="0" lang="en-US" sz="2100" u="none" cap="none" strike="noStrike">
                <a:solidFill>
                  <a:srgbClr val="05103E"/>
                </a:solidFill>
                <a:latin typeface="Times New Roman"/>
                <a:ea typeface="Times New Roman"/>
                <a:cs typeface="Times New Roman"/>
                <a:sym typeface="Times New Roman"/>
              </a:rPr>
              <a:t>Mark Glick Photography. https://markglickphotography.com/holocaust-exhibit-1</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bottom right: </a:t>
            </a:r>
            <a:r>
              <a:rPr b="0" i="0" lang="en-US" sz="2100" u="none" cap="none" strike="noStrike">
                <a:solidFill>
                  <a:srgbClr val="05103E"/>
                </a:solidFill>
                <a:latin typeface="Times New Roman"/>
                <a:ea typeface="Times New Roman"/>
                <a:cs typeface="Times New Roman"/>
                <a:sym typeface="Times New Roman"/>
              </a:rPr>
              <a:t>Digital Public Library of America. (n.d.) “A photograph of Buchenwald inmates on liberation day, April 16, 1945.” Photo. DPLA. https://dp.la/primary-source-sets/elie-wiesel-s-night-and-the-holocaust/sources/1546</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bottom middle:</a:t>
            </a:r>
            <a:r>
              <a:rPr b="0" i="0" lang="en-US" sz="2100" u="none" cap="none" strike="noStrike">
                <a:solidFill>
                  <a:srgbClr val="05103E"/>
                </a:solidFill>
                <a:latin typeface="Times New Roman"/>
                <a:ea typeface="Times New Roman"/>
                <a:cs typeface="Times New Roman"/>
                <a:sym typeface="Times New Roman"/>
              </a:rPr>
              <a:t> Gerry. (2015).</a:t>
            </a:r>
            <a:r>
              <a:rPr b="0" i="1" lang="en-US" sz="2100" u="none" cap="none" strike="noStrike">
                <a:solidFill>
                  <a:srgbClr val="05103E"/>
                </a:solidFill>
                <a:latin typeface="Times New Roman"/>
                <a:ea typeface="Times New Roman"/>
                <a:cs typeface="Times New Roman"/>
                <a:sym typeface="Times New Roman"/>
              </a:rPr>
              <a:t> Representations of the Holocaust: stage, screen and text. </a:t>
            </a:r>
            <a:r>
              <a:rPr b="0" i="0" lang="en-US" sz="2100" u="none" cap="none" strike="noStrike">
                <a:solidFill>
                  <a:srgbClr val="05103E"/>
                </a:solidFill>
                <a:latin typeface="Times New Roman"/>
                <a:ea typeface="Times New Roman"/>
                <a:cs typeface="Times New Roman"/>
                <a:sym typeface="Times New Roman"/>
              </a:rPr>
              <a:t>WordPress. https://gerryco23.wordpress.com/2015/04/04/representations-of-the-holocaust-stage-screen-and-text/</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bottom left: </a:t>
            </a:r>
            <a:r>
              <a:rPr b="0" i="0" lang="en-US" sz="2100" u="none" cap="none" strike="noStrike">
                <a:solidFill>
                  <a:srgbClr val="05103E"/>
                </a:solidFill>
                <a:latin typeface="Times New Roman"/>
                <a:ea typeface="Times New Roman"/>
                <a:cs typeface="Times New Roman"/>
                <a:sym typeface="Times New Roman"/>
              </a:rPr>
              <a:t>Glick, M. (2023). </a:t>
            </a:r>
            <a:r>
              <a:rPr b="0" i="1" lang="en-US" sz="2100" u="none" cap="none" strike="noStrike">
                <a:solidFill>
                  <a:srgbClr val="05103E"/>
                </a:solidFill>
                <a:latin typeface="Times New Roman"/>
                <a:ea typeface="Times New Roman"/>
                <a:cs typeface="Times New Roman"/>
                <a:sym typeface="Times New Roman"/>
              </a:rPr>
              <a:t>Holocaust Exhibit. </a:t>
            </a:r>
            <a:r>
              <a:rPr b="0" i="0" lang="en-US" sz="2100" u="none" cap="none" strike="noStrike">
                <a:solidFill>
                  <a:srgbClr val="05103E"/>
                </a:solidFill>
                <a:latin typeface="Times New Roman"/>
                <a:ea typeface="Times New Roman"/>
                <a:cs typeface="Times New Roman"/>
                <a:sym typeface="Times New Roman"/>
              </a:rPr>
              <a:t>Mark Glick Photography. https://markglickphotography.com/holocaust-exhibit-1</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180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bottom right:</a:t>
            </a:r>
            <a:r>
              <a:rPr b="0" i="0" lang="en-US" sz="2100" u="none" cap="none" strike="noStrike">
                <a:solidFill>
                  <a:srgbClr val="05103E"/>
                </a:solidFill>
                <a:latin typeface="Times New Roman"/>
                <a:ea typeface="Times New Roman"/>
                <a:cs typeface="Times New Roman"/>
                <a:sym typeface="Times New Roman"/>
              </a:rPr>
              <a:t> Digital Public Library of America. (n.d.) “A photograph of Buchenwald inmates on liberation day, April 16, 1945.” Photo. DPLA. https://dp.la/primary-source-sets/elie-wiesel-s-night-and-the-holocaust/sources/1546</a:t>
            </a:r>
            <a:endParaRPr b="0" i="0" sz="2100" u="none" cap="none" strike="noStrike">
              <a:solidFill>
                <a:srgbClr val="05103E"/>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g2ac9f336339_0_25"/>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ac9f336339_0_25"/>
          <p:cNvSpPr txBox="1"/>
          <p:nvPr/>
        </p:nvSpPr>
        <p:spPr>
          <a:xfrm>
            <a:off x="563925" y="397544"/>
            <a:ext cx="13685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Image Sources</a:t>
            </a:r>
            <a:endParaRPr b="0" i="0" sz="1400" u="none" cap="none" strike="noStrike">
              <a:solidFill>
                <a:srgbClr val="000000"/>
              </a:solidFill>
              <a:latin typeface="Arial"/>
              <a:ea typeface="Arial"/>
              <a:cs typeface="Arial"/>
              <a:sym typeface="Arial"/>
            </a:endParaRPr>
          </a:p>
        </p:txBody>
      </p:sp>
      <p:sp>
        <p:nvSpPr>
          <p:cNvPr id="428" name="Google Shape;428;g2ac9f336339_0_25"/>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33</a:t>
            </a:r>
            <a:endParaRPr b="0" i="0" sz="3200" u="none" cap="none" strike="noStrike">
              <a:solidFill>
                <a:schemeClr val="lt1"/>
              </a:solidFill>
              <a:latin typeface="Calibri"/>
              <a:ea typeface="Calibri"/>
              <a:cs typeface="Calibri"/>
              <a:sym typeface="Calibri"/>
            </a:endParaRPr>
          </a:p>
        </p:txBody>
      </p:sp>
      <p:sp>
        <p:nvSpPr>
          <p:cNvPr id="429" name="Google Shape;429;g2ac9f336339_0_25"/>
          <p:cNvSpPr txBox="1"/>
          <p:nvPr/>
        </p:nvSpPr>
        <p:spPr>
          <a:xfrm>
            <a:off x="414600" y="1901550"/>
            <a:ext cx="17458800" cy="755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8, bottom middle: </a:t>
            </a:r>
            <a:r>
              <a:rPr b="0" i="0" lang="en-US" sz="2100" u="none" cap="none" strike="noStrike">
                <a:solidFill>
                  <a:srgbClr val="05103E"/>
                </a:solidFill>
                <a:latin typeface="Times New Roman"/>
                <a:ea typeface="Times New Roman"/>
                <a:cs typeface="Times New Roman"/>
                <a:sym typeface="Times New Roman"/>
              </a:rPr>
              <a:t>Gerry. (2015).</a:t>
            </a:r>
            <a:r>
              <a:rPr b="0" i="1" lang="en-US" sz="2100" u="none" cap="none" strike="noStrike">
                <a:solidFill>
                  <a:srgbClr val="05103E"/>
                </a:solidFill>
                <a:latin typeface="Times New Roman"/>
                <a:ea typeface="Times New Roman"/>
                <a:cs typeface="Times New Roman"/>
                <a:sym typeface="Times New Roman"/>
              </a:rPr>
              <a:t> Representations of the Holocaust: stage, screen and text. </a:t>
            </a:r>
            <a:r>
              <a:rPr b="0" i="0" lang="en-US" sz="2100" u="none" cap="none" strike="noStrike">
                <a:solidFill>
                  <a:srgbClr val="05103E"/>
                </a:solidFill>
                <a:latin typeface="Times New Roman"/>
                <a:ea typeface="Times New Roman"/>
                <a:cs typeface="Times New Roman"/>
                <a:sym typeface="Times New Roman"/>
              </a:rPr>
              <a:t>WordPress. https://gerryco23.wordpress.com/2015/04/04/representations-of-the-holocaust-stage-screen-and-text/</a:t>
            </a:r>
            <a:endParaRPr b="0" i="0" sz="21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chemeClr val="dk1"/>
                </a:solidFill>
                <a:latin typeface="Times New Roman"/>
                <a:ea typeface="Times New Roman"/>
                <a:cs typeface="Times New Roman"/>
                <a:sym typeface="Times New Roman"/>
              </a:rPr>
              <a:t>Slide 9: </a:t>
            </a:r>
            <a:r>
              <a:rPr b="0" i="0" lang="en-US" sz="2100" u="none" cap="none" strike="noStrike">
                <a:solidFill>
                  <a:schemeClr val="dk1"/>
                </a:solidFill>
                <a:latin typeface="Times New Roman"/>
                <a:ea typeface="Times New Roman"/>
                <a:cs typeface="Times New Roman"/>
                <a:sym typeface="Times New Roman"/>
              </a:rPr>
              <a:t>Arnold-Liebster Stiftung. (2022). “Purple Trian</a:t>
            </a:r>
            <a:r>
              <a:rPr b="0" i="0" lang="en-US" sz="2100" u="none" cap="none" strike="noStrike">
                <a:solidFill>
                  <a:srgbClr val="05103E"/>
                </a:solidFill>
                <a:latin typeface="Times New Roman"/>
                <a:ea typeface="Times New Roman"/>
                <a:cs typeface="Times New Roman"/>
                <a:sym typeface="Times New Roman"/>
              </a:rPr>
              <a:t>gles.” Accessed at: https://alst.org/en/history/purple-triangles/</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11: </a:t>
            </a:r>
            <a:r>
              <a:rPr b="0" i="0" lang="en-US" sz="2100" u="none" cap="none" strike="noStrike">
                <a:solidFill>
                  <a:srgbClr val="05103E"/>
                </a:solidFill>
                <a:latin typeface="Times New Roman"/>
                <a:ea typeface="Times New Roman"/>
                <a:cs typeface="Times New Roman"/>
                <a:sym typeface="Times New Roman"/>
              </a:rPr>
              <a:t>Encyclopedia Britannica. (2024). “Areas under German Control, Nov. 8, 1942.” Photo. https://kids.britannica.com/students/assembly/view/54622</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12: </a:t>
            </a:r>
            <a:r>
              <a:rPr b="0" i="0" lang="en-US" sz="2100" u="none" cap="none" strike="noStrike">
                <a:solidFill>
                  <a:srgbClr val="05103E"/>
                </a:solidFill>
                <a:latin typeface="Times New Roman"/>
                <a:ea typeface="Times New Roman"/>
                <a:cs typeface="Times New Roman"/>
                <a:sym typeface="Times New Roman"/>
              </a:rPr>
              <a:t>Weiszmann, J. (2023). “</a:t>
            </a:r>
            <a:r>
              <a:rPr b="0" i="0" lang="en-US" sz="2100" u="none" cap="none" strike="noStrike">
                <a:solidFill>
                  <a:schemeClr val="dk1"/>
                </a:solidFill>
                <a:latin typeface="Times New Roman"/>
                <a:ea typeface="Times New Roman"/>
                <a:cs typeface="Times New Roman"/>
                <a:sym typeface="Times New Roman"/>
              </a:rPr>
              <a:t>The Schutzpass of Judith Weiszmann.” Photo in Tag: Raoul Wallenberg: “Toronto Artist Reclaims Past,” by Singer, Y. </a:t>
            </a:r>
            <a:r>
              <a:rPr b="0" i="1" lang="en-US" sz="2100" u="none" cap="none" strike="noStrike">
                <a:solidFill>
                  <a:schemeClr val="dk1"/>
                </a:solidFill>
                <a:latin typeface="Times New Roman"/>
                <a:ea typeface="Times New Roman"/>
                <a:cs typeface="Times New Roman"/>
                <a:sym typeface="Times New Roman"/>
              </a:rPr>
              <a:t>Jewish Independent</a:t>
            </a:r>
            <a:r>
              <a:rPr b="0" i="0" lang="en-US" sz="2100" u="none" cap="none" strike="noStrike">
                <a:solidFill>
                  <a:schemeClr val="dk1"/>
                </a:solidFill>
                <a:latin typeface="Times New Roman"/>
                <a:ea typeface="Times New Roman"/>
                <a:cs typeface="Times New Roman"/>
                <a:sym typeface="Times New Roman"/>
              </a:rPr>
              <a:t>.</a:t>
            </a:r>
            <a:r>
              <a:rPr b="0" i="0" lang="en-US" sz="2100" u="none" cap="none" strike="noStrike">
                <a:solidFill>
                  <a:srgbClr val="05103E"/>
                </a:solidFill>
                <a:latin typeface="Times New Roman"/>
                <a:ea typeface="Times New Roman"/>
                <a:cs typeface="Times New Roman"/>
                <a:sym typeface="Times New Roman"/>
              </a:rPr>
              <a:t> https://www.jewishindependent.ca/tag/raoul-wallenberg/</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13: </a:t>
            </a:r>
            <a:r>
              <a:rPr b="0" i="0" lang="en-US" sz="2100" u="none" cap="none" strike="noStrike">
                <a:solidFill>
                  <a:srgbClr val="05103E"/>
                </a:solidFill>
                <a:latin typeface="Times New Roman"/>
                <a:ea typeface="Times New Roman"/>
                <a:cs typeface="Times New Roman"/>
                <a:sym typeface="Times New Roman"/>
              </a:rPr>
              <a:t>Field, R. (2014, July 10). “The Hungarian Holocaust started 70 years ago today.” </a:t>
            </a:r>
            <a:r>
              <a:rPr b="0" i="1" lang="en-US" sz="2100" u="none" cap="none" strike="noStrike">
                <a:solidFill>
                  <a:srgbClr val="05103E"/>
                </a:solidFill>
                <a:latin typeface="Times New Roman"/>
                <a:ea typeface="Times New Roman"/>
                <a:cs typeface="Times New Roman"/>
                <a:sym typeface="Times New Roman"/>
              </a:rPr>
              <a:t>The Budapest Beacon</a:t>
            </a:r>
            <a:r>
              <a:rPr b="0" i="0" lang="en-US" sz="2100" u="none" cap="none" strike="noStrike">
                <a:solidFill>
                  <a:srgbClr val="05103E"/>
                </a:solidFill>
                <a:latin typeface="Times New Roman"/>
                <a:ea typeface="Times New Roman"/>
                <a:cs typeface="Times New Roman"/>
                <a:sym typeface="Times New Roman"/>
              </a:rPr>
              <a:t>. https://budapestbeacon.com/the-hungarian-holocaust-started-70-years-ago-today/</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14: </a:t>
            </a:r>
            <a:r>
              <a:rPr b="0" i="0" lang="en-US" sz="2100" u="none" cap="none" strike="noStrike">
                <a:solidFill>
                  <a:srgbClr val="05103E"/>
                </a:solidFill>
                <a:latin typeface="Times New Roman"/>
                <a:ea typeface="Times New Roman"/>
                <a:cs typeface="Times New Roman"/>
                <a:sym typeface="Times New Roman"/>
              </a:rPr>
              <a:t>Tenembaum, B. (2022). </a:t>
            </a:r>
            <a:r>
              <a:rPr b="0" i="1" lang="en-US" sz="2100" u="none" cap="none" strike="noStrike">
                <a:solidFill>
                  <a:srgbClr val="05103E"/>
                </a:solidFill>
                <a:latin typeface="Times New Roman"/>
                <a:ea typeface="Times New Roman"/>
                <a:cs typeface="Times New Roman"/>
                <a:sym typeface="Times New Roman"/>
              </a:rPr>
              <a:t>A Guided Visit to Wallenberg’s Budapest. </a:t>
            </a:r>
            <a:r>
              <a:rPr b="0" i="0" lang="en-US" sz="2100" u="none" cap="none" strike="noStrike">
                <a:solidFill>
                  <a:srgbClr val="05103E"/>
                </a:solidFill>
                <a:latin typeface="Times New Roman"/>
                <a:ea typeface="Times New Roman"/>
                <a:cs typeface="Times New Roman"/>
                <a:sym typeface="Times New Roman"/>
              </a:rPr>
              <a:t>The International Raoul Wallenberg Foundation. https://www.raoulwallenberg.net/wallenberg/tributes/world/israel-999/</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15: </a:t>
            </a:r>
            <a:r>
              <a:rPr b="0" i="0" lang="en-US" sz="2100" u="none" cap="none" strike="noStrike">
                <a:solidFill>
                  <a:srgbClr val="05103E"/>
                </a:solidFill>
                <a:latin typeface="Times New Roman"/>
                <a:ea typeface="Times New Roman"/>
                <a:cs typeface="Times New Roman"/>
                <a:sym typeface="Times New Roman"/>
              </a:rPr>
              <a:t>The European Holocaust Research Infrastructure Project. (2024). “Death Blows Overhead: The Last Transports from Hungary, November 1944.” EHRI. https://blog.ehri-project.eu/2017/11/23/hungary-1944/ </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16: </a:t>
            </a:r>
            <a:r>
              <a:rPr b="0" i="0" lang="en-US" sz="2100" u="none" cap="none" strike="noStrike">
                <a:solidFill>
                  <a:srgbClr val="05103E"/>
                </a:solidFill>
                <a:latin typeface="Times New Roman"/>
                <a:ea typeface="Times New Roman"/>
                <a:cs typeface="Times New Roman"/>
                <a:sym typeface="Times New Roman"/>
              </a:rPr>
              <a:t>Yad Vashem World Holocaust Remembrance Centre. (2024). </a:t>
            </a:r>
            <a:r>
              <a:rPr b="0" i="1" lang="en-US" sz="2100" u="none" cap="none" strike="noStrike">
                <a:solidFill>
                  <a:srgbClr val="05103E"/>
                </a:solidFill>
                <a:latin typeface="Times New Roman"/>
                <a:ea typeface="Times New Roman"/>
                <a:cs typeface="Times New Roman"/>
                <a:sym typeface="Times New Roman"/>
              </a:rPr>
              <a:t>Raoul Wallenberg: Sweden</a:t>
            </a:r>
            <a:r>
              <a:rPr b="0" i="0" lang="en-US" sz="2100" u="none" cap="none" strike="noStrike">
                <a:solidFill>
                  <a:srgbClr val="05103E"/>
                </a:solidFill>
                <a:latin typeface="Times New Roman"/>
                <a:ea typeface="Times New Roman"/>
                <a:cs typeface="Times New Roman"/>
                <a:sym typeface="Times New Roman"/>
              </a:rPr>
              <a:t>. https://www.yadvashem.org/righteous/stories/wallenberg.html</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180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17: </a:t>
            </a:r>
            <a:r>
              <a:rPr b="0" i="0" lang="en-US" sz="2100" u="none" cap="none" strike="noStrike">
                <a:solidFill>
                  <a:srgbClr val="05103E"/>
                </a:solidFill>
                <a:latin typeface="Times New Roman"/>
                <a:ea typeface="Times New Roman"/>
                <a:cs typeface="Times New Roman"/>
                <a:sym typeface="Times New Roman"/>
              </a:rPr>
              <a:t>United States Holocaust Memorial Museum. (2021). </a:t>
            </a:r>
            <a:r>
              <a:rPr b="0" i="1" lang="en-US" sz="2100" u="none" cap="none" strike="noStrike">
                <a:solidFill>
                  <a:srgbClr val="05103E"/>
                </a:solidFill>
                <a:latin typeface="Times New Roman"/>
                <a:ea typeface="Times New Roman"/>
                <a:cs typeface="Times New Roman"/>
                <a:sym typeface="Times New Roman"/>
              </a:rPr>
              <a:t>Raoul Wallenberg and the Rescues of Jews in Budapest</a:t>
            </a:r>
            <a:r>
              <a:rPr b="0" i="0" lang="en-US" sz="2100" u="none" cap="none" strike="noStrike">
                <a:solidFill>
                  <a:srgbClr val="05103E"/>
                </a:solidFill>
                <a:latin typeface="Times New Roman"/>
                <a:ea typeface="Times New Roman"/>
                <a:cs typeface="Times New Roman"/>
                <a:sym typeface="Times New Roman"/>
              </a:rPr>
              <a:t>. https://encyclopedia.ushmm.org/content/en/article/raoul-wallenberg-and-the-rescue-of-jews-in-budapest</a:t>
            </a:r>
            <a:endParaRPr b="0" i="0" sz="2100" u="none" cap="none" strike="noStrike">
              <a:solidFill>
                <a:srgbClr val="05103E"/>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sp>
        <p:nvSpPr>
          <p:cNvPr id="434" name="Google Shape;434;g2acb6da7bfc_1_35"/>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2acb6da7bfc_1_35"/>
          <p:cNvSpPr txBox="1"/>
          <p:nvPr/>
        </p:nvSpPr>
        <p:spPr>
          <a:xfrm>
            <a:off x="563925" y="397544"/>
            <a:ext cx="13685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Image Sources</a:t>
            </a:r>
            <a:endParaRPr b="0" i="0" sz="1400" u="none" cap="none" strike="noStrike">
              <a:solidFill>
                <a:srgbClr val="000000"/>
              </a:solidFill>
              <a:latin typeface="Arial"/>
              <a:ea typeface="Arial"/>
              <a:cs typeface="Arial"/>
              <a:sym typeface="Arial"/>
            </a:endParaRPr>
          </a:p>
        </p:txBody>
      </p:sp>
      <p:sp>
        <p:nvSpPr>
          <p:cNvPr id="436" name="Google Shape;436;g2acb6da7bfc_1_35"/>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33</a:t>
            </a:r>
            <a:endParaRPr b="0" i="0" sz="3200" u="none" cap="none" strike="noStrike">
              <a:solidFill>
                <a:schemeClr val="lt1"/>
              </a:solidFill>
              <a:latin typeface="Calibri"/>
              <a:ea typeface="Calibri"/>
              <a:cs typeface="Calibri"/>
              <a:sym typeface="Calibri"/>
            </a:endParaRPr>
          </a:p>
        </p:txBody>
      </p:sp>
      <p:sp>
        <p:nvSpPr>
          <p:cNvPr id="437" name="Google Shape;437;g2acb6da7bfc_1_35"/>
          <p:cNvSpPr txBox="1"/>
          <p:nvPr/>
        </p:nvSpPr>
        <p:spPr>
          <a:xfrm>
            <a:off x="422250" y="1933850"/>
            <a:ext cx="17433900" cy="755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19: </a:t>
            </a:r>
            <a:r>
              <a:rPr b="0" i="0" lang="en-US" sz="2100" u="none" cap="none" strike="noStrike">
                <a:solidFill>
                  <a:srgbClr val="05103E"/>
                </a:solidFill>
                <a:latin typeface="Times New Roman"/>
                <a:ea typeface="Times New Roman"/>
                <a:cs typeface="Times New Roman"/>
                <a:sym typeface="Times New Roman"/>
              </a:rPr>
              <a:t>Gutin, A. (2020).</a:t>
            </a:r>
            <a:r>
              <a:rPr b="0" i="1" lang="en-US" sz="2100" u="none" cap="none" strike="noStrike">
                <a:solidFill>
                  <a:srgbClr val="05103E"/>
                </a:solidFill>
                <a:latin typeface="Times New Roman"/>
                <a:ea typeface="Times New Roman"/>
                <a:cs typeface="Times New Roman"/>
                <a:sym typeface="Times New Roman"/>
              </a:rPr>
              <a:t> The Righteous Among the Nations</a:t>
            </a:r>
            <a:r>
              <a:rPr b="0" i="0" lang="en-US" sz="2100" u="none" cap="none" strike="noStrike">
                <a:solidFill>
                  <a:srgbClr val="05103E"/>
                </a:solidFill>
                <a:latin typeface="Times New Roman"/>
                <a:ea typeface="Times New Roman"/>
                <a:cs typeface="Times New Roman"/>
                <a:sym typeface="Times New Roman"/>
              </a:rPr>
              <a:t>. Jewish Museum of Maryland. </a:t>
            </a:r>
            <a:r>
              <a:rPr b="0" i="0" lang="en-US" sz="2100" u="none" cap="none" strike="noStrike">
                <a:solidFill>
                  <a:srgbClr val="05103E"/>
                </a:solidFill>
                <a:uFill>
                  <a:noFill/>
                </a:uFill>
                <a:latin typeface="Times New Roman"/>
                <a:ea typeface="Times New Roman"/>
                <a:cs typeface="Times New Roman"/>
                <a:sym typeface="Times New Roman"/>
                <a:hlinkClick r:id="rId3">
                  <a:extLst>
                    <a:ext uri="{A12FA001-AC4F-418D-AE19-62706E023703}">
                      <ahyp:hlinkClr val="tx"/>
                    </a:ext>
                  </a:extLst>
                </a:hlinkClick>
              </a:rPr>
              <a:t>https://jewishmuseummd.org/the-righteous-among-the-nations/</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20, left: </a:t>
            </a:r>
            <a:r>
              <a:rPr b="0" i="0" lang="en-US" sz="2100" u="none" cap="none" strike="noStrike">
                <a:solidFill>
                  <a:srgbClr val="05103E"/>
                </a:solidFill>
                <a:latin typeface="Times New Roman"/>
                <a:ea typeface="Times New Roman"/>
                <a:cs typeface="Times New Roman"/>
                <a:sym typeface="Times New Roman"/>
              </a:rPr>
              <a:t>Analysis Alvarez. (2017). “1996: The Raoul Wallenberg Memorial.” Photo. </a:t>
            </a:r>
            <a:r>
              <a:rPr b="0" i="1" lang="en-US" sz="2100" u="none" cap="none" strike="noStrike">
                <a:solidFill>
                  <a:srgbClr val="05103E"/>
                </a:solidFill>
                <a:latin typeface="Times New Roman"/>
                <a:ea typeface="Times New Roman"/>
                <a:cs typeface="Times New Roman"/>
                <a:sym typeface="Times New Roman"/>
              </a:rPr>
              <a:t>Ethno-Cultural Monuments in Canada</a:t>
            </a:r>
            <a:r>
              <a:rPr b="0" i="0" lang="en-US" sz="2100" u="none" cap="none" strike="noStrike">
                <a:solidFill>
                  <a:srgbClr val="05103E"/>
                </a:solidFill>
                <a:latin typeface="Times New Roman"/>
                <a:ea typeface="Times New Roman"/>
                <a:cs typeface="Times New Roman"/>
                <a:sym typeface="Times New Roman"/>
              </a:rPr>
              <a:t>. http://ethnoculturalmonuments.ca/portfolio-items/1996-the-raoul-wallenberg-memorial/</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20, margin (entire): </a:t>
            </a:r>
            <a:r>
              <a:rPr b="0" i="0" lang="en-US" sz="2100" u="none" cap="none" strike="noStrike">
                <a:solidFill>
                  <a:srgbClr val="05103E"/>
                </a:solidFill>
                <a:latin typeface="Times New Roman"/>
                <a:ea typeface="Times New Roman"/>
                <a:cs typeface="Times New Roman"/>
                <a:sym typeface="Times New Roman"/>
              </a:rPr>
              <a:t>B, L. (2024). “Raoul Wallenberg Park.” Photo. </a:t>
            </a:r>
            <a:r>
              <a:rPr b="0" i="1" lang="en-US" sz="2100" u="none" cap="none" strike="noStrike">
                <a:solidFill>
                  <a:srgbClr val="05103E"/>
                </a:solidFill>
                <a:latin typeface="Times New Roman"/>
                <a:ea typeface="Times New Roman"/>
                <a:cs typeface="Times New Roman"/>
                <a:sym typeface="Times New Roman"/>
              </a:rPr>
              <a:t>Canada247.info</a:t>
            </a:r>
            <a:r>
              <a:rPr b="0" i="0" lang="en-US" sz="2100" u="none" cap="none" strike="noStrike">
                <a:solidFill>
                  <a:srgbClr val="05103E"/>
                </a:solidFill>
                <a:latin typeface="Times New Roman"/>
                <a:ea typeface="Times New Roman"/>
                <a:cs typeface="Times New Roman"/>
                <a:sym typeface="Times New Roman"/>
              </a:rPr>
              <a:t>. https://canada247.info/explore/ontario/ottawa_division/ottawa/nepean/raoul-wallenberg-park.html</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21, left: </a:t>
            </a:r>
            <a:r>
              <a:rPr b="0" i="0" lang="en-US" sz="2100" u="none" cap="none" strike="noStrike">
                <a:solidFill>
                  <a:srgbClr val="05103E"/>
                </a:solidFill>
                <a:latin typeface="Times New Roman"/>
                <a:ea typeface="Times New Roman"/>
                <a:cs typeface="Times New Roman"/>
                <a:sym typeface="Times New Roman"/>
              </a:rPr>
              <a:t>Tenembaum, B. (n.d.). “</a:t>
            </a:r>
            <a:r>
              <a:rPr b="0" i="0" lang="en-US" sz="2100" u="none" cap="none" strike="noStrike">
                <a:solidFill>
                  <a:schemeClr val="dk1"/>
                </a:solidFill>
                <a:latin typeface="Times New Roman"/>
                <a:ea typeface="Times New Roman"/>
                <a:cs typeface="Times New Roman"/>
                <a:sym typeface="Times New Roman"/>
              </a:rPr>
              <a:t>Monument dedicated to Raoul Wallenberg unveiled in New York.” The International Raoul Wallenberg Foundation. </a:t>
            </a:r>
            <a:r>
              <a:rPr b="0" i="0" lang="en-US" sz="2100" u="none" cap="none" strike="noStrike">
                <a:solidFill>
                  <a:srgbClr val="05103E"/>
                </a:solidFill>
                <a:latin typeface="Times New Roman"/>
                <a:ea typeface="Times New Roman"/>
                <a:cs typeface="Times New Roman"/>
                <a:sym typeface="Times New Roman"/>
              </a:rPr>
              <a:t>https://www.raoulwallenberg.net/news/monument-dedicated-raoul/</a:t>
            </a:r>
            <a:endParaRPr b="0" i="0" sz="2100" u="none" cap="none" strike="noStrike">
              <a:solidFill>
                <a:srgbClr val="05103E"/>
              </a:solidFill>
              <a:highlight>
                <a:srgbClr val="FFFF00"/>
              </a:highlight>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21, middle: </a:t>
            </a:r>
            <a:r>
              <a:rPr b="0" i="0" lang="en-US" sz="2100" u="none" cap="none" strike="noStrike">
                <a:solidFill>
                  <a:srgbClr val="05103E"/>
                </a:solidFill>
                <a:latin typeface="Times New Roman"/>
                <a:ea typeface="Times New Roman"/>
                <a:cs typeface="Times New Roman"/>
                <a:sym typeface="Times New Roman"/>
              </a:rPr>
              <a:t>Tenembaum, B. (2022). </a:t>
            </a:r>
            <a:r>
              <a:rPr b="0" i="1" lang="en-US" sz="2100" u="none" cap="none" strike="noStrike">
                <a:solidFill>
                  <a:srgbClr val="05103E"/>
                </a:solidFill>
                <a:latin typeface="Times New Roman"/>
                <a:ea typeface="Times New Roman"/>
                <a:cs typeface="Times New Roman"/>
                <a:sym typeface="Times New Roman"/>
              </a:rPr>
              <a:t>Israel</a:t>
            </a:r>
            <a:r>
              <a:rPr b="0" i="0" lang="en-US" sz="2100" u="none" cap="none" strike="noStrike">
                <a:solidFill>
                  <a:srgbClr val="05103E"/>
                </a:solidFill>
                <a:latin typeface="Times New Roman"/>
                <a:ea typeface="Times New Roman"/>
                <a:cs typeface="Times New Roman"/>
                <a:sym typeface="Times New Roman"/>
              </a:rPr>
              <a:t>. The International Raoul Wallenberg Foundation. https://www.raoulwallenberg.net/wallenberg/tributes/world/israel-999/</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21, right: </a:t>
            </a:r>
            <a:r>
              <a:rPr b="0" i="0" lang="en-US" sz="2100" u="none" cap="none" strike="noStrike">
                <a:solidFill>
                  <a:srgbClr val="05103E"/>
                </a:solidFill>
                <a:latin typeface="Times New Roman"/>
                <a:ea typeface="Times New Roman"/>
                <a:cs typeface="Times New Roman"/>
                <a:sym typeface="Times New Roman"/>
              </a:rPr>
              <a:t>Allen, K. (n.d.) “Raoul Wallenberg Park.” Photo. </a:t>
            </a:r>
            <a:r>
              <a:rPr b="0" i="1" lang="en-US" sz="2100" u="none" cap="none" strike="noStrike">
                <a:solidFill>
                  <a:srgbClr val="05103E"/>
                </a:solidFill>
                <a:latin typeface="Times New Roman"/>
                <a:ea typeface="Times New Roman"/>
                <a:cs typeface="Times New Roman"/>
                <a:sym typeface="Times New Roman"/>
              </a:rPr>
              <a:t>Read the Plaque</a:t>
            </a:r>
            <a:r>
              <a:rPr b="0" i="0" lang="en-US" sz="2100" u="none" cap="none" strike="noStrike">
                <a:solidFill>
                  <a:srgbClr val="05103E"/>
                </a:solidFill>
                <a:latin typeface="Times New Roman"/>
                <a:ea typeface="Times New Roman"/>
                <a:cs typeface="Times New Roman"/>
                <a:sym typeface="Times New Roman"/>
              </a:rPr>
              <a:t>. https://read-the-plaque.appspot.com/plaque/raoul-wallenberg-park</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22, left: </a:t>
            </a:r>
            <a:r>
              <a:rPr b="0" i="0" lang="en-US" sz="2100" u="none" cap="none" strike="noStrike">
                <a:solidFill>
                  <a:srgbClr val="05103E"/>
                </a:solidFill>
                <a:latin typeface="Times New Roman"/>
                <a:ea typeface="Times New Roman"/>
                <a:cs typeface="Times New Roman"/>
                <a:sym typeface="Times New Roman"/>
              </a:rPr>
              <a:t>Farmer, P. (ca. 2013). “Statue of Raoul Wallenberg in Great Cumberland Place.” Photo. </a:t>
            </a:r>
            <a:r>
              <a:rPr b="0" i="1" lang="en-US" sz="2100" u="none" cap="none" strike="noStrike">
                <a:solidFill>
                  <a:srgbClr val="05103E"/>
                </a:solidFill>
                <a:latin typeface="Times New Roman"/>
                <a:ea typeface="Times New Roman"/>
                <a:cs typeface="Times New Roman"/>
                <a:sym typeface="Times New Roman"/>
              </a:rPr>
              <a:t>Geograph</a:t>
            </a:r>
            <a:r>
              <a:rPr b="0" i="0" lang="en-US" sz="2100" u="none" cap="none" strike="noStrike">
                <a:solidFill>
                  <a:srgbClr val="05103E"/>
                </a:solidFill>
                <a:latin typeface="Times New Roman"/>
                <a:ea typeface="Times New Roman"/>
                <a:cs typeface="Times New Roman"/>
                <a:sym typeface="Times New Roman"/>
              </a:rPr>
              <a:t>.https://www.geograph.org.uk/photo/3067955</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22, middle: </a:t>
            </a:r>
            <a:r>
              <a:rPr b="0" i="0" lang="en-US" sz="2100" u="none" cap="none" strike="noStrike">
                <a:solidFill>
                  <a:srgbClr val="05103E"/>
                </a:solidFill>
                <a:latin typeface="Times New Roman"/>
                <a:ea typeface="Times New Roman"/>
                <a:cs typeface="Times New Roman"/>
                <a:sym typeface="Times New Roman"/>
              </a:rPr>
              <a:t>Tenembaum, B. (n.d.) </a:t>
            </a:r>
            <a:r>
              <a:rPr b="0" i="1" lang="en-US" sz="2100" u="none" cap="none" strike="noStrike">
                <a:solidFill>
                  <a:srgbClr val="05103E"/>
                </a:solidFill>
                <a:latin typeface="Times New Roman"/>
                <a:ea typeface="Times New Roman"/>
                <a:cs typeface="Times New Roman"/>
                <a:sym typeface="Times New Roman"/>
              </a:rPr>
              <a:t>Buenos Aires: Raoul Wallenberg Day in Buenos Aires.</a:t>
            </a:r>
            <a:r>
              <a:rPr b="0" i="0" lang="en-US" sz="2100" u="none" cap="none" strike="noStrike">
                <a:solidFill>
                  <a:srgbClr val="05103E"/>
                </a:solidFill>
                <a:latin typeface="Times New Roman"/>
                <a:ea typeface="Times New Roman"/>
                <a:cs typeface="Times New Roman"/>
                <a:sym typeface="Times New Roman"/>
              </a:rPr>
              <a:t> The International Raoul Wallenberg Foundation. https://www.raoulwallenberg.net/news/buenos-aires-568/</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180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22, margin top: </a:t>
            </a:r>
            <a:r>
              <a:rPr b="0" i="0" lang="en-US" sz="2100" u="none" cap="none" strike="noStrike">
                <a:solidFill>
                  <a:srgbClr val="05103E"/>
                </a:solidFill>
                <a:latin typeface="Times New Roman"/>
                <a:ea typeface="Times New Roman"/>
                <a:cs typeface="Times New Roman"/>
                <a:sym typeface="Times New Roman"/>
              </a:rPr>
              <a:t>Yonina. (2009). “Raoul Wallenberg Street in Jerusalem.” Wikimedia Commons. Photo. https://en.m.wikipedia.org/wiki/File:Raoul_Wallenberg_Street_in_Jerusalem.jpg</a:t>
            </a:r>
            <a:endParaRPr b="0" i="0" sz="2100" u="none" cap="none" strike="noStrike">
              <a:solidFill>
                <a:srgbClr val="05103E"/>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1" name="Shape 441"/>
        <p:cNvGrpSpPr/>
        <p:nvPr/>
      </p:nvGrpSpPr>
      <p:grpSpPr>
        <a:xfrm>
          <a:off x="0" y="0"/>
          <a:ext cx="0" cy="0"/>
          <a:chOff x="0" y="0"/>
          <a:chExt cx="0" cy="0"/>
        </a:xfrm>
      </p:grpSpPr>
      <p:sp>
        <p:nvSpPr>
          <p:cNvPr id="442" name="Google Shape;442;g2acb6da7bfc_1_42"/>
          <p:cNvSpPr/>
          <p:nvPr/>
        </p:nvSpPr>
        <p:spPr>
          <a:xfrm>
            <a:off x="-4800" y="0"/>
            <a:ext cx="18288000" cy="15354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2acb6da7bfc_1_42"/>
          <p:cNvSpPr txBox="1"/>
          <p:nvPr/>
        </p:nvSpPr>
        <p:spPr>
          <a:xfrm>
            <a:off x="563925" y="397544"/>
            <a:ext cx="13685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Image Sources</a:t>
            </a:r>
            <a:endParaRPr b="0" i="0" sz="1400" u="none" cap="none" strike="noStrike">
              <a:solidFill>
                <a:srgbClr val="000000"/>
              </a:solidFill>
              <a:latin typeface="Arial"/>
              <a:ea typeface="Arial"/>
              <a:cs typeface="Arial"/>
              <a:sym typeface="Arial"/>
            </a:endParaRPr>
          </a:p>
        </p:txBody>
      </p:sp>
      <p:sp>
        <p:nvSpPr>
          <p:cNvPr id="444" name="Google Shape;444;g2acb6da7bfc_1_42"/>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33</a:t>
            </a:r>
            <a:endParaRPr b="0" i="0" sz="3200" u="none" cap="none" strike="noStrike">
              <a:solidFill>
                <a:schemeClr val="lt1"/>
              </a:solidFill>
              <a:latin typeface="Calibri"/>
              <a:ea typeface="Calibri"/>
              <a:cs typeface="Calibri"/>
              <a:sym typeface="Calibri"/>
            </a:endParaRPr>
          </a:p>
        </p:txBody>
      </p:sp>
      <p:sp>
        <p:nvSpPr>
          <p:cNvPr id="445" name="Google Shape;445;g2acb6da7bfc_1_42"/>
          <p:cNvSpPr txBox="1"/>
          <p:nvPr/>
        </p:nvSpPr>
        <p:spPr>
          <a:xfrm>
            <a:off x="533250" y="1681600"/>
            <a:ext cx="17221500" cy="6517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22, margin centre: </a:t>
            </a:r>
            <a:r>
              <a:rPr b="0" i="0" lang="en-US" sz="2100" u="none" cap="none" strike="noStrike">
                <a:solidFill>
                  <a:srgbClr val="05103E"/>
                </a:solidFill>
                <a:latin typeface="Times New Roman"/>
                <a:ea typeface="Times New Roman"/>
                <a:cs typeface="Times New Roman"/>
                <a:sym typeface="Times New Roman"/>
              </a:rPr>
              <a:t>Shutterstock. (2024). “Raoul Wallenberg Memorial Royalty-Free Images: Stockholm, Sweden - July 2019: Raoul Wallenberg Memorial.” Photo. https://www.shutterstock.com/search/raoul-wallenberg-memorial </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22, margin bottom: </a:t>
            </a:r>
            <a:r>
              <a:rPr b="0" i="0" lang="en-US" sz="2100" u="none" cap="none" strike="noStrike">
                <a:solidFill>
                  <a:srgbClr val="05103E"/>
                </a:solidFill>
                <a:latin typeface="Times New Roman"/>
                <a:ea typeface="Times New Roman"/>
                <a:cs typeface="Times New Roman"/>
                <a:sym typeface="Times New Roman"/>
              </a:rPr>
              <a:t>Blomberg, H. (n.d.) “Raoul Wallenberg Memorial, Linköping, Sweden.” Photos of Memorials. https://sfi.usc.edu/sites/default/files/lessons/units/Photos%20of%20memorials.pdf</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23: </a:t>
            </a:r>
            <a:r>
              <a:rPr b="0" i="0" lang="en-US" sz="2100" u="none" cap="none" strike="noStrike">
                <a:solidFill>
                  <a:srgbClr val="05103E"/>
                </a:solidFill>
                <a:latin typeface="Times New Roman"/>
                <a:ea typeface="Times New Roman"/>
                <a:cs typeface="Times New Roman"/>
                <a:sym typeface="Times New Roman"/>
              </a:rPr>
              <a:t>The Government of Canada. (2021, Jan. 14). “The Raoul Wallenberg Room.” Post. Canada in Sweden. https://twitter.com/CanadaSweden/status/1349681947224715264</a:t>
            </a:r>
            <a:endParaRPr b="0" i="0" sz="21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2100"/>
              <a:buFont typeface="Arial"/>
              <a:buNone/>
            </a:pPr>
            <a:r>
              <a:rPr b="1" i="0" lang="en-US" sz="2100" u="none" cap="none" strike="noStrike">
                <a:solidFill>
                  <a:srgbClr val="05103E"/>
                </a:solidFill>
                <a:latin typeface="Times New Roman"/>
                <a:ea typeface="Times New Roman"/>
                <a:cs typeface="Times New Roman"/>
                <a:sym typeface="Times New Roman"/>
              </a:rPr>
              <a:t>Slide 24: </a:t>
            </a:r>
            <a:r>
              <a:rPr b="0" i="0" lang="en-US" sz="2100" u="none" cap="none" strike="noStrike">
                <a:solidFill>
                  <a:srgbClr val="05103E"/>
                </a:solidFill>
                <a:latin typeface="Times New Roman"/>
                <a:ea typeface="Times New Roman"/>
                <a:cs typeface="Times New Roman"/>
                <a:sym typeface="Times New Roman"/>
              </a:rPr>
              <a:t>Yad Vashem World Holocaust Remembrance Centre. (2024). </a:t>
            </a:r>
            <a:r>
              <a:rPr b="0" i="1" lang="en-US" sz="2100" u="none" cap="none" strike="noStrike">
                <a:solidFill>
                  <a:srgbClr val="05103E"/>
                </a:solidFill>
                <a:latin typeface="Times New Roman"/>
                <a:ea typeface="Times New Roman"/>
                <a:cs typeface="Times New Roman"/>
                <a:sym typeface="Times New Roman"/>
              </a:rPr>
              <a:t>Raoul Wallenberg: Sweden</a:t>
            </a:r>
            <a:r>
              <a:rPr b="0" i="0" lang="en-US" sz="2100" u="none" cap="none" strike="noStrike">
                <a:solidFill>
                  <a:srgbClr val="05103E"/>
                </a:solidFill>
                <a:latin typeface="Times New Roman"/>
                <a:ea typeface="Times New Roman"/>
                <a:cs typeface="Times New Roman"/>
                <a:sym typeface="Times New Roman"/>
              </a:rPr>
              <a:t>. https://www.yadvashem.org/righteous/stories/wallenberg.html</a:t>
            </a:r>
            <a:endParaRPr b="0" i="0" sz="2100" u="none" cap="none" strike="noStrike">
              <a:solidFill>
                <a:schemeClr val="dk1"/>
              </a:solidFill>
              <a:latin typeface="Arial"/>
              <a:ea typeface="Arial"/>
              <a:cs typeface="Arial"/>
              <a:sym typeface="Arial"/>
            </a:endParaRPr>
          </a:p>
          <a:p>
            <a:pPr indent="0" lvl="0" marL="0" marR="0" rtl="0" algn="l">
              <a:lnSpc>
                <a:spcPct val="115000"/>
              </a:lnSpc>
              <a:spcBef>
                <a:spcPts val="1800"/>
              </a:spcBef>
              <a:spcAft>
                <a:spcPts val="0"/>
              </a:spcAft>
              <a:buClr>
                <a:srgbClr val="000000"/>
              </a:buClr>
              <a:buSzPts val="1900"/>
              <a:buFont typeface="Arial"/>
              <a:buNone/>
            </a:pPr>
            <a:r>
              <a:rPr b="1" i="0" lang="en-US" sz="1900" u="none" cap="none" strike="noStrike">
                <a:solidFill>
                  <a:srgbClr val="05103E"/>
                </a:solidFill>
                <a:latin typeface="Times New Roman"/>
                <a:ea typeface="Times New Roman"/>
                <a:cs typeface="Times New Roman"/>
                <a:sym typeface="Times New Roman"/>
              </a:rPr>
              <a:t>Slide 25, right: </a:t>
            </a:r>
            <a:r>
              <a:rPr b="0" i="0" lang="en-US" sz="1900" u="none" cap="none" strike="noStrike">
                <a:solidFill>
                  <a:srgbClr val="05103E"/>
                </a:solidFill>
                <a:latin typeface="Times New Roman"/>
                <a:ea typeface="Times New Roman"/>
                <a:cs typeface="Times New Roman"/>
                <a:sym typeface="Times New Roman"/>
              </a:rPr>
              <a:t>United States Holocaust Memorial Museum. (2021). </a:t>
            </a:r>
            <a:r>
              <a:rPr b="0" i="1" lang="en-US" sz="1900" u="none" cap="none" strike="noStrike">
                <a:solidFill>
                  <a:srgbClr val="05103E"/>
                </a:solidFill>
                <a:latin typeface="Times New Roman"/>
                <a:ea typeface="Times New Roman"/>
                <a:cs typeface="Times New Roman"/>
                <a:sym typeface="Times New Roman"/>
              </a:rPr>
              <a:t>Raoul Wallenberg and the Rescues of Jews in Budapest</a:t>
            </a:r>
            <a:r>
              <a:rPr b="0" i="0" lang="en-US" sz="1900" u="none" cap="none" strike="noStrike">
                <a:solidFill>
                  <a:srgbClr val="05103E"/>
                </a:solidFill>
                <a:latin typeface="Times New Roman"/>
                <a:ea typeface="Times New Roman"/>
                <a:cs typeface="Times New Roman"/>
                <a:sym typeface="Times New Roman"/>
              </a:rPr>
              <a:t>. https://encyclopedia.ushmm.org/content/en/article/raoul-wallenberg-and-the-rescue-of-jews-in-budapest</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0"/>
              </a:spcAft>
              <a:buClr>
                <a:srgbClr val="000000"/>
              </a:buClr>
              <a:buSzPts val="1900"/>
              <a:buFont typeface="Arial"/>
              <a:buNone/>
            </a:pPr>
            <a:r>
              <a:rPr b="1" i="0" lang="en-US" sz="1900" u="none" cap="none" strike="noStrike">
                <a:solidFill>
                  <a:srgbClr val="05103E"/>
                </a:solidFill>
                <a:latin typeface="Times New Roman"/>
                <a:ea typeface="Times New Roman"/>
                <a:cs typeface="Times New Roman"/>
                <a:sym typeface="Times New Roman"/>
              </a:rPr>
              <a:t>Slide 25, left: </a:t>
            </a:r>
            <a:r>
              <a:rPr b="0" i="0" lang="en-US" sz="1900" u="none" cap="none" strike="noStrike">
                <a:solidFill>
                  <a:srgbClr val="05103E"/>
                </a:solidFill>
                <a:latin typeface="Times New Roman"/>
                <a:ea typeface="Times New Roman"/>
                <a:cs typeface="Times New Roman"/>
                <a:sym typeface="Times New Roman"/>
              </a:rPr>
              <a:t>Gilkes, P. (2014, July 15). “Congress awards Raoul Wallenberg medal posthumously July 9.” </a:t>
            </a:r>
            <a:r>
              <a:rPr b="0" i="1" lang="en-US" sz="1900" u="none" cap="none" strike="noStrike">
                <a:solidFill>
                  <a:srgbClr val="05103E"/>
                </a:solidFill>
                <a:latin typeface="Times New Roman"/>
                <a:ea typeface="Times New Roman"/>
                <a:cs typeface="Times New Roman"/>
                <a:sym typeface="Times New Roman"/>
              </a:rPr>
              <a:t>Coin World</a:t>
            </a:r>
            <a:r>
              <a:rPr b="0" i="0" lang="en-US" sz="1900" u="none" cap="none" strike="noStrike">
                <a:solidFill>
                  <a:srgbClr val="05103E"/>
                </a:solidFill>
                <a:latin typeface="Times New Roman"/>
                <a:ea typeface="Times New Roman"/>
                <a:cs typeface="Times New Roman"/>
                <a:sym typeface="Times New Roman"/>
              </a:rPr>
              <a:t>. https://www.coinworld.com/news/us-coins/congress-awards-raoul-wallenberg-medal-posthumously-july-9.html</a:t>
            </a:r>
            <a:endParaRPr b="0" i="0" sz="1900" u="none" cap="none" strike="noStrike">
              <a:solidFill>
                <a:srgbClr val="05103E"/>
              </a:solidFill>
              <a:latin typeface="Times New Roman"/>
              <a:ea typeface="Times New Roman"/>
              <a:cs typeface="Times New Roman"/>
              <a:sym typeface="Times New Roman"/>
            </a:endParaRPr>
          </a:p>
          <a:p>
            <a:pPr indent="0" lvl="0" marL="0" marR="0" rtl="0" algn="l">
              <a:lnSpc>
                <a:spcPct val="115000"/>
              </a:lnSpc>
              <a:spcBef>
                <a:spcPts val="1800"/>
              </a:spcBef>
              <a:spcAft>
                <a:spcPts val="1800"/>
              </a:spcAft>
              <a:buClr>
                <a:srgbClr val="000000"/>
              </a:buClr>
              <a:buSzPts val="1900"/>
              <a:buFont typeface="Arial"/>
              <a:buNone/>
            </a:pPr>
            <a:r>
              <a:rPr b="1" i="0" lang="en-US" sz="1900" u="none" cap="none" strike="noStrike">
                <a:solidFill>
                  <a:srgbClr val="05103E"/>
                </a:solidFill>
                <a:latin typeface="Times New Roman"/>
                <a:ea typeface="Times New Roman"/>
                <a:cs typeface="Times New Roman"/>
                <a:sym typeface="Times New Roman"/>
              </a:rPr>
              <a:t>Slide 40: </a:t>
            </a:r>
            <a:r>
              <a:rPr b="0" i="0" lang="en-US" sz="1900" u="none" cap="none" strike="noStrike">
                <a:solidFill>
                  <a:srgbClr val="05103E"/>
                </a:solidFill>
                <a:latin typeface="Times New Roman"/>
                <a:ea typeface="Times New Roman"/>
                <a:cs typeface="Times New Roman"/>
                <a:sym typeface="Times New Roman"/>
              </a:rPr>
              <a:t>UNC School of Medicine. (2021). “Commemorating MLK, Jr., Remembering the Holocaust, and Celebrating Black History Month.” The University of North Carolina at Chapel Hill. https://www.med.unc.edu/medicine/news/commemorating-mlk-remembering-holocaust-celebrating-black-history-month/</a:t>
            </a:r>
            <a:endParaRPr b="0" i="0" sz="1900" u="none" cap="none" strike="noStrike">
              <a:solidFill>
                <a:srgbClr val="05103E"/>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449" name="Shape 449"/>
        <p:cNvGrpSpPr/>
        <p:nvPr/>
      </p:nvGrpSpPr>
      <p:grpSpPr>
        <a:xfrm>
          <a:off x="0" y="0"/>
          <a:ext cx="0" cy="0"/>
          <a:chOff x="0" y="0"/>
          <a:chExt cx="0" cy="0"/>
        </a:xfrm>
      </p:grpSpPr>
      <p:sp>
        <p:nvSpPr>
          <p:cNvPr id="450" name="Google Shape;450;p32"/>
          <p:cNvSpPr/>
          <p:nvPr/>
        </p:nvSpPr>
        <p:spPr>
          <a:xfrm>
            <a:off x="-4800" y="0"/>
            <a:ext cx="18288000" cy="153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32"/>
          <p:cNvSpPr txBox="1"/>
          <p:nvPr/>
        </p:nvSpPr>
        <p:spPr>
          <a:xfrm>
            <a:off x="1028700" y="406044"/>
            <a:ext cx="136854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004AAD"/>
                </a:solidFill>
                <a:latin typeface="Playfair Display"/>
                <a:ea typeface="Playfair Display"/>
                <a:cs typeface="Playfair Display"/>
                <a:sym typeface="Playfair Display"/>
              </a:rPr>
              <a:t>Video Sources</a:t>
            </a:r>
            <a:endParaRPr b="0" i="0" sz="1400" u="none" cap="none" strike="noStrike">
              <a:solidFill>
                <a:srgbClr val="004AAD"/>
              </a:solidFill>
              <a:latin typeface="Arial"/>
              <a:ea typeface="Arial"/>
              <a:cs typeface="Arial"/>
              <a:sym typeface="Arial"/>
            </a:endParaRPr>
          </a:p>
        </p:txBody>
      </p:sp>
      <p:sp>
        <p:nvSpPr>
          <p:cNvPr id="452" name="Google Shape;452;p32"/>
          <p:cNvSpPr txBox="1"/>
          <p:nvPr/>
        </p:nvSpPr>
        <p:spPr>
          <a:xfrm>
            <a:off x="1028700" y="1910575"/>
            <a:ext cx="16078500" cy="7026300"/>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2273"/>
              <a:buFont typeface="Arial"/>
              <a:buNone/>
            </a:pPr>
            <a:r>
              <a:rPr b="0" i="0" lang="en-US" sz="2273" u="none" cap="none" strike="noStrike">
                <a:solidFill>
                  <a:srgbClr val="FFFFFF"/>
                </a:solidFill>
                <a:latin typeface="Times New Roman"/>
                <a:ea typeface="Times New Roman"/>
                <a:cs typeface="Times New Roman"/>
                <a:sym typeface="Times New Roman"/>
              </a:rPr>
              <a:t>Riddle Films. (2016). “Raoul Wallenberg: If You Save One Life, You Save the Whole World” Video. YouTube. https://www.youtube.com/watch?v=m4KytJNxGAE</a:t>
            </a:r>
            <a:endParaRPr b="0" i="0" sz="1100" u="none" cap="none" strike="noStrike">
              <a:solidFill>
                <a:srgbClr val="000000"/>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t/>
            </a:r>
            <a:endParaRPr b="0" i="0" sz="2273" u="none" cap="none" strike="noStrike">
              <a:solidFill>
                <a:srgbClr val="FFFFFF"/>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rPr b="0" i="0" lang="en-US" sz="2273" u="none" cap="none" strike="noStrike">
                <a:solidFill>
                  <a:srgbClr val="FFFFFF"/>
                </a:solidFill>
                <a:latin typeface="Times New Roman"/>
                <a:ea typeface="Times New Roman"/>
                <a:cs typeface="Times New Roman"/>
                <a:sym typeface="Times New Roman"/>
              </a:rPr>
              <a:t>USC Shoah Foundation. (2022). “The Arrival of Raoul Wallenberg. | Agnes Adachi’s | USC Shoah Foundation.” Video. YouTube.</a:t>
            </a:r>
            <a:r>
              <a:rPr b="0" i="0" lang="en-US" sz="1100" u="none" cap="none" strike="noStrike">
                <a:solidFill>
                  <a:srgbClr val="000000"/>
                </a:solidFill>
                <a:latin typeface="Times New Roman"/>
                <a:ea typeface="Times New Roman"/>
                <a:cs typeface="Times New Roman"/>
                <a:sym typeface="Times New Roman"/>
              </a:rPr>
              <a:t> </a:t>
            </a:r>
            <a:r>
              <a:rPr b="0" i="0" lang="en-US" sz="2273" u="none" cap="none" strike="noStrike">
                <a:solidFill>
                  <a:srgbClr val="FFFFFF"/>
                </a:solidFill>
                <a:latin typeface="Times New Roman"/>
                <a:ea typeface="Times New Roman"/>
                <a:cs typeface="Times New Roman"/>
                <a:sym typeface="Times New Roman"/>
              </a:rPr>
              <a:t>https://www.youtube.com/watch?v=1zUY2jCjURo</a:t>
            </a:r>
            <a:endParaRPr b="0" i="0" sz="1100" u="none" cap="none" strike="noStrike">
              <a:solidFill>
                <a:srgbClr val="000000"/>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t/>
            </a:r>
            <a:endParaRPr b="0" i="0" sz="2273" u="none" cap="none" strike="noStrike">
              <a:solidFill>
                <a:srgbClr val="FFFFFF"/>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rPr b="0" i="0" lang="en-US" sz="2273" u="none" cap="none" strike="noStrike">
                <a:solidFill>
                  <a:srgbClr val="FFFFFF"/>
                </a:solidFill>
                <a:latin typeface="Times New Roman"/>
                <a:ea typeface="Times New Roman"/>
                <a:cs typeface="Times New Roman"/>
                <a:sym typeface="Times New Roman"/>
              </a:rPr>
              <a:t>World Jewish Congress. (2020). “The Bravery of Swedish Diplomat Raoul Wallenberg.” Video. YouTube.</a:t>
            </a:r>
            <a:endParaRPr b="0" i="0" sz="1100" u="none" cap="none" strike="noStrike">
              <a:solidFill>
                <a:srgbClr val="000000"/>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rPr b="0" i="0" lang="en-US" sz="2273" u="none" cap="none" strike="noStrike">
                <a:solidFill>
                  <a:srgbClr val="FFFFFF"/>
                </a:solidFill>
                <a:latin typeface="Times New Roman"/>
                <a:ea typeface="Times New Roman"/>
                <a:cs typeface="Times New Roman"/>
                <a:sym typeface="Times New Roman"/>
              </a:rPr>
              <a:t>https://www.youtube.com/watch?v=kapaF4yzHw0</a:t>
            </a:r>
            <a:endParaRPr b="0" i="0" sz="2273" u="none" cap="none" strike="noStrike">
              <a:solidFill>
                <a:srgbClr val="FFFFFF"/>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t/>
            </a:r>
            <a:endParaRPr b="0" i="0" sz="2273" u="none" cap="none" strike="noStrike">
              <a:solidFill>
                <a:srgbClr val="FFFFFF"/>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rPr b="0" i="0" lang="en-US" sz="2273" u="none" cap="none" strike="noStrike">
                <a:solidFill>
                  <a:schemeClr val="lt1"/>
                </a:solidFill>
                <a:latin typeface="Times New Roman"/>
                <a:ea typeface="Times New Roman"/>
                <a:cs typeface="Times New Roman"/>
                <a:sym typeface="Times New Roman"/>
              </a:rPr>
              <a:t>Yad Vashem. (2010). “Saved by RIghteous Among the Nations Raoul Wallenberg in Budapest: Vera Goodkin’s Testimony.” Video. YouTube. </a:t>
            </a:r>
            <a:r>
              <a:rPr b="0" i="0" lang="en-US" sz="1100" u="none" cap="none" strike="noStrike">
                <a:solidFill>
                  <a:schemeClr val="dk1"/>
                </a:solidFill>
                <a:latin typeface="Times New Roman"/>
                <a:ea typeface="Times New Roman"/>
                <a:cs typeface="Times New Roman"/>
                <a:sym typeface="Times New Roman"/>
              </a:rPr>
              <a:t> </a:t>
            </a:r>
            <a:r>
              <a:rPr b="0" i="0" lang="en-US" sz="2273" u="none" cap="none" strike="noStrike">
                <a:solidFill>
                  <a:schemeClr val="lt1"/>
                </a:solidFill>
                <a:latin typeface="Times New Roman"/>
                <a:ea typeface="Times New Roman"/>
                <a:cs typeface="Times New Roman"/>
                <a:sym typeface="Times New Roman"/>
              </a:rPr>
              <a:t>https://www.youtube.com/watch?v=2fGGaWOxwRk</a:t>
            </a:r>
            <a:endParaRPr b="0" i="0" sz="2273" u="none" cap="none" strike="noStrike">
              <a:solidFill>
                <a:schemeClr val="lt1"/>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2273"/>
              <a:buFont typeface="Arial"/>
              <a:buNone/>
            </a:pPr>
            <a:r>
              <a:t/>
            </a:r>
            <a:endParaRPr b="0" i="0" sz="2273" u="none" cap="none" strike="noStrike">
              <a:solidFill>
                <a:schemeClr val="lt1"/>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chemeClr val="dk1"/>
              </a:buClr>
              <a:buSzPts val="2273"/>
              <a:buFont typeface="Arial"/>
              <a:buNone/>
            </a:pPr>
            <a:r>
              <a:rPr b="0" i="0" lang="en-US" sz="2273" u="none" cap="none" strike="noStrike">
                <a:solidFill>
                  <a:schemeClr val="lt1"/>
                </a:solidFill>
                <a:latin typeface="Times New Roman"/>
                <a:ea typeface="Times New Roman"/>
                <a:cs typeface="Times New Roman"/>
                <a:sym typeface="Times New Roman"/>
              </a:rPr>
              <a:t>﻿Yad Vashem. (2022). “The Story of Raoul Wallenberg: Righteous Among the Nations.” Video. YouTube. https://www.youtube.com/watch?v=zHg1BU12vwk</a:t>
            </a:r>
            <a:endParaRPr b="0" i="0" sz="2273" u="none" cap="none" strike="noStrike">
              <a:solidFill>
                <a:schemeClr val="lt1"/>
              </a:solidFill>
              <a:latin typeface="Times New Roman"/>
              <a:ea typeface="Times New Roman"/>
              <a:cs typeface="Times New Roman"/>
              <a:sym typeface="Times New Roman"/>
            </a:endParaRPr>
          </a:p>
          <a:p>
            <a:pPr indent="0" lvl="0" marL="0" marR="0" rtl="0" algn="l">
              <a:lnSpc>
                <a:spcPct val="139992"/>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3" name="Google Shape;453;p32"/>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34</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AAD"/>
        </a:solidFill>
      </p:bgPr>
    </p:bg>
    <p:spTree>
      <p:nvGrpSpPr>
        <p:cNvPr id="111" name="Shape 111"/>
        <p:cNvGrpSpPr/>
        <p:nvPr/>
      </p:nvGrpSpPr>
      <p:grpSpPr>
        <a:xfrm>
          <a:off x="0" y="0"/>
          <a:ext cx="0" cy="0"/>
          <a:chOff x="0" y="0"/>
          <a:chExt cx="0" cy="0"/>
        </a:xfrm>
      </p:grpSpPr>
      <p:sp>
        <p:nvSpPr>
          <p:cNvPr id="112" name="Google Shape;112;p2"/>
          <p:cNvSpPr/>
          <p:nvPr/>
        </p:nvSpPr>
        <p:spPr>
          <a:xfrm>
            <a:off x="5485148" y="-28575"/>
            <a:ext cx="12802800" cy="10344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
          <p:cNvSpPr/>
          <p:nvPr/>
        </p:nvSpPr>
        <p:spPr>
          <a:xfrm>
            <a:off x="1907990" y="1127272"/>
            <a:ext cx="51900" cy="6299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
          <p:cNvSpPr/>
          <p:nvPr/>
        </p:nvSpPr>
        <p:spPr>
          <a:xfrm>
            <a:off x="2335365" y="1127272"/>
            <a:ext cx="6299568" cy="6299568"/>
          </a:xfrm>
          <a:custGeom>
            <a:rect b="b" l="l" r="r" t="t"/>
            <a:pathLst>
              <a:path extrusionOk="0" h="6299568" w="6299568">
                <a:moveTo>
                  <a:pt x="0" y="0"/>
                </a:moveTo>
                <a:lnTo>
                  <a:pt x="6299567" y="0"/>
                </a:lnTo>
                <a:lnTo>
                  <a:pt x="6299567" y="6299568"/>
                </a:lnTo>
                <a:lnTo>
                  <a:pt x="0" y="6299568"/>
                </a:lnTo>
                <a:lnTo>
                  <a:pt x="0" y="0"/>
                </a:lnTo>
                <a:close/>
              </a:path>
            </a:pathLst>
          </a:custGeom>
          <a:blipFill rotWithShape="1">
            <a:blip r:embed="rId3">
              <a:alphaModFix/>
            </a:blip>
            <a:stretch>
              <a:fillRect b="0" l="0" r="0" t="0"/>
            </a:stretch>
          </a:blipFill>
          <a:ln>
            <a:noFill/>
          </a:ln>
        </p:spPr>
      </p:sp>
      <p:sp>
        <p:nvSpPr>
          <p:cNvPr id="115" name="Google Shape;115;p2"/>
          <p:cNvSpPr txBox="1"/>
          <p:nvPr/>
        </p:nvSpPr>
        <p:spPr>
          <a:xfrm>
            <a:off x="9073082" y="3267827"/>
            <a:ext cx="8115300" cy="228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7500"/>
              <a:buFont typeface="Arial"/>
              <a:buNone/>
            </a:pPr>
            <a:r>
              <a:rPr b="1" i="0" lang="en-US" sz="7500" u="none" cap="none" strike="noStrike">
                <a:solidFill>
                  <a:srgbClr val="004AAD"/>
                </a:solidFill>
                <a:latin typeface="Playfair Display"/>
                <a:ea typeface="Playfair Display"/>
                <a:cs typeface="Playfair Display"/>
                <a:sym typeface="Playfair Display"/>
              </a:rPr>
              <a:t>Who was Raoul Wallenberg?</a:t>
            </a:r>
            <a:endParaRPr b="0" i="0" sz="1400" u="none" cap="none" strike="noStrike">
              <a:solidFill>
                <a:srgbClr val="000000"/>
              </a:solidFill>
              <a:latin typeface="Arial"/>
              <a:ea typeface="Arial"/>
              <a:cs typeface="Arial"/>
              <a:sym typeface="Arial"/>
            </a:endParaRPr>
          </a:p>
        </p:txBody>
      </p:sp>
      <p:sp>
        <p:nvSpPr>
          <p:cNvPr id="116" name="Google Shape;116;p2"/>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4</a:t>
            </a:r>
            <a:endParaRPr b="0" i="0" sz="3200" u="none" cap="none" strike="noStrike">
              <a:solidFill>
                <a:srgbClr val="004AAD"/>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
          <p:cNvSpPr/>
          <p:nvPr/>
        </p:nvSpPr>
        <p:spPr>
          <a:xfrm>
            <a:off x="0" y="-14300"/>
            <a:ext cx="102411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3"/>
          <p:cNvSpPr txBox="1"/>
          <p:nvPr/>
        </p:nvSpPr>
        <p:spPr>
          <a:xfrm>
            <a:off x="972775" y="1831050"/>
            <a:ext cx="8595000" cy="7744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000"/>
              <a:buFont typeface="Arial"/>
              <a:buNone/>
            </a:pPr>
            <a:r>
              <a:rPr b="0" i="0" lang="en-US" sz="3000" u="none" cap="none" strike="noStrike">
                <a:solidFill>
                  <a:srgbClr val="FFFFFF"/>
                </a:solidFill>
                <a:latin typeface="Raleway"/>
                <a:ea typeface="Raleway"/>
                <a:cs typeface="Raleway"/>
                <a:sym typeface="Raleway"/>
              </a:rPr>
              <a:t>Wallenberg is born in Stockholm, Sweden, on August 4, 1912.</a:t>
            </a:r>
            <a:endParaRPr b="0" i="0" sz="3000" u="none" cap="none" strike="noStrike">
              <a:solidFill>
                <a:srgbClr val="FFFFFF"/>
              </a:solidFill>
              <a:latin typeface="Raleway"/>
              <a:ea typeface="Raleway"/>
              <a:cs typeface="Raleway"/>
              <a:sym typeface="Raleway"/>
            </a:endParaRPr>
          </a:p>
          <a:p>
            <a:pPr indent="0" lvl="0" marL="0" marR="0" rtl="0" algn="l">
              <a:lnSpc>
                <a:spcPct val="115000"/>
              </a:lnSpc>
              <a:spcBef>
                <a:spcPts val="2000"/>
              </a:spcBef>
              <a:spcAft>
                <a:spcPts val="0"/>
              </a:spcAft>
              <a:buClr>
                <a:srgbClr val="000000"/>
              </a:buClr>
              <a:buSzPts val="1000"/>
              <a:buFont typeface="Arial"/>
              <a:buNone/>
            </a:pPr>
            <a:r>
              <a:t/>
            </a:r>
            <a:endParaRPr b="0" i="0" sz="1000" u="none" cap="none" strike="noStrike">
              <a:solidFill>
                <a:srgbClr val="FFFFFF"/>
              </a:solidFill>
              <a:latin typeface="Raleway"/>
              <a:ea typeface="Raleway"/>
              <a:cs typeface="Raleway"/>
              <a:sym typeface="Raleway"/>
            </a:endParaRPr>
          </a:p>
          <a:p>
            <a:pPr indent="0" lvl="0" marL="0" marR="0" rtl="0" algn="l">
              <a:lnSpc>
                <a:spcPct val="115000"/>
              </a:lnSpc>
              <a:spcBef>
                <a:spcPts val="2000"/>
              </a:spcBef>
              <a:spcAft>
                <a:spcPts val="0"/>
              </a:spcAft>
              <a:buClr>
                <a:srgbClr val="000000"/>
              </a:buClr>
              <a:buSzPts val="3000"/>
              <a:buFont typeface="Arial"/>
              <a:buNone/>
            </a:pPr>
            <a:r>
              <a:rPr b="0" i="0" lang="en-US" sz="3000" u="none" cap="none" strike="noStrike">
                <a:solidFill>
                  <a:srgbClr val="FFFFFF"/>
                </a:solidFill>
                <a:latin typeface="Raleway"/>
                <a:ea typeface="Raleway"/>
                <a:cs typeface="Raleway"/>
                <a:sym typeface="Raleway"/>
              </a:rPr>
              <a:t>As an adult, he lives in Paris and studies architecture the USA.</a:t>
            </a:r>
            <a:endParaRPr b="0" i="0" sz="3000" u="none" cap="none" strike="noStrike">
              <a:solidFill>
                <a:srgbClr val="FFFFFF"/>
              </a:solidFill>
              <a:latin typeface="Raleway"/>
              <a:ea typeface="Raleway"/>
              <a:cs typeface="Raleway"/>
              <a:sym typeface="Raleway"/>
            </a:endParaRPr>
          </a:p>
          <a:p>
            <a:pPr indent="0" lvl="0" marL="0" marR="0" rtl="0" algn="l">
              <a:lnSpc>
                <a:spcPct val="115000"/>
              </a:lnSpc>
              <a:spcBef>
                <a:spcPts val="2000"/>
              </a:spcBef>
              <a:spcAft>
                <a:spcPts val="0"/>
              </a:spcAft>
              <a:buClr>
                <a:srgbClr val="000000"/>
              </a:buClr>
              <a:buSzPts val="1000"/>
              <a:buFont typeface="Arial"/>
              <a:buNone/>
            </a:pPr>
            <a:r>
              <a:t/>
            </a:r>
            <a:endParaRPr b="0" i="0" sz="1000" u="none" cap="none" strike="noStrike">
              <a:solidFill>
                <a:srgbClr val="FFFFFF"/>
              </a:solidFill>
              <a:latin typeface="Raleway"/>
              <a:ea typeface="Raleway"/>
              <a:cs typeface="Raleway"/>
              <a:sym typeface="Raleway"/>
            </a:endParaRPr>
          </a:p>
          <a:p>
            <a:pPr indent="0" lvl="0" marL="0" marR="0" rtl="0" algn="l">
              <a:lnSpc>
                <a:spcPct val="115000"/>
              </a:lnSpc>
              <a:spcBef>
                <a:spcPts val="2000"/>
              </a:spcBef>
              <a:spcAft>
                <a:spcPts val="0"/>
              </a:spcAft>
              <a:buClr>
                <a:srgbClr val="000000"/>
              </a:buClr>
              <a:buSzPts val="2999"/>
              <a:buFont typeface="Arial"/>
              <a:buNone/>
            </a:pPr>
            <a:r>
              <a:rPr b="0" i="0" lang="en-US" sz="2999" u="none" cap="none" strike="noStrike">
                <a:solidFill>
                  <a:schemeClr val="lt1"/>
                </a:solidFill>
                <a:latin typeface="Raleway"/>
                <a:ea typeface="Raleway"/>
                <a:cs typeface="Raleway"/>
                <a:sym typeface="Raleway"/>
              </a:rPr>
              <a:t>In 1936, he moves to British-Mandate Palestine to work in the international trade industry. Here, he meets many Jewish refugees from Nazi Germany and gains a deep understanding of the rising levels of antisemitism in Europe.</a:t>
            </a:r>
            <a:endParaRPr b="0" i="0" sz="2999" u="none" cap="none" strike="noStrike">
              <a:solidFill>
                <a:schemeClr val="lt1"/>
              </a:solidFill>
              <a:latin typeface="Raleway"/>
              <a:ea typeface="Raleway"/>
              <a:cs typeface="Raleway"/>
              <a:sym typeface="Raleway"/>
            </a:endParaRPr>
          </a:p>
          <a:p>
            <a:pPr indent="0" lvl="0" marL="0" marR="0" rtl="0" algn="l">
              <a:lnSpc>
                <a:spcPct val="115000"/>
              </a:lnSpc>
              <a:spcBef>
                <a:spcPts val="2000"/>
              </a:spcBef>
              <a:spcAft>
                <a:spcPts val="0"/>
              </a:spcAft>
              <a:buClr>
                <a:srgbClr val="000000"/>
              </a:buClr>
              <a:buSzPts val="1000"/>
              <a:buFont typeface="Arial"/>
              <a:buNone/>
            </a:pPr>
            <a:r>
              <a:t/>
            </a:r>
            <a:endParaRPr b="0" i="0" sz="1000" u="none" cap="none" strike="noStrike">
              <a:solidFill>
                <a:schemeClr val="lt1"/>
              </a:solidFill>
              <a:latin typeface="Raleway"/>
              <a:ea typeface="Raleway"/>
              <a:cs typeface="Raleway"/>
              <a:sym typeface="Raleway"/>
            </a:endParaRPr>
          </a:p>
          <a:p>
            <a:pPr indent="0" lvl="0" marL="0" marR="0" rtl="0" algn="l">
              <a:lnSpc>
                <a:spcPct val="115000"/>
              </a:lnSpc>
              <a:spcBef>
                <a:spcPts val="2000"/>
              </a:spcBef>
              <a:spcAft>
                <a:spcPts val="2000"/>
              </a:spcAft>
              <a:buClr>
                <a:srgbClr val="000000"/>
              </a:buClr>
              <a:buSzPts val="2999"/>
              <a:buFont typeface="Arial"/>
              <a:buNone/>
            </a:pPr>
            <a:r>
              <a:rPr b="0" i="0" lang="en-US" sz="2999" u="none" cap="none" strike="noStrike">
                <a:solidFill>
                  <a:schemeClr val="lt1"/>
                </a:solidFill>
                <a:latin typeface="Raleway"/>
                <a:ea typeface="Raleway"/>
                <a:cs typeface="Raleway"/>
                <a:sym typeface="Raleway"/>
              </a:rPr>
              <a:t>World War II is declared in 1939, while the Holocaust is already underway.</a:t>
            </a:r>
            <a:endParaRPr b="0" i="0" sz="2999" u="none" cap="none" strike="noStrike">
              <a:solidFill>
                <a:schemeClr val="lt1"/>
              </a:solidFill>
              <a:latin typeface="Raleway"/>
              <a:ea typeface="Raleway"/>
              <a:cs typeface="Raleway"/>
              <a:sym typeface="Raleway"/>
            </a:endParaRPr>
          </a:p>
        </p:txBody>
      </p:sp>
      <p:sp>
        <p:nvSpPr>
          <p:cNvPr id="123" name="Google Shape;123;p3"/>
          <p:cNvSpPr txBox="1"/>
          <p:nvPr/>
        </p:nvSpPr>
        <p:spPr>
          <a:xfrm>
            <a:off x="972777" y="578800"/>
            <a:ext cx="11820900" cy="723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Raoul Wallenberg’s Background</a:t>
            </a:r>
            <a:endParaRPr b="0" i="0" sz="1400" u="none" cap="none" strike="noStrike">
              <a:solidFill>
                <a:srgbClr val="000000"/>
              </a:solidFill>
              <a:latin typeface="Arial"/>
              <a:ea typeface="Arial"/>
              <a:cs typeface="Arial"/>
              <a:sym typeface="Arial"/>
            </a:endParaRPr>
          </a:p>
        </p:txBody>
      </p:sp>
      <p:sp>
        <p:nvSpPr>
          <p:cNvPr id="124" name="Google Shape;124;p3"/>
          <p:cNvSpPr/>
          <p:nvPr/>
        </p:nvSpPr>
        <p:spPr>
          <a:xfrm>
            <a:off x="10863275" y="4950000"/>
            <a:ext cx="4217663" cy="4915739"/>
          </a:xfrm>
          <a:custGeom>
            <a:rect b="b" l="l" r="r" t="t"/>
            <a:pathLst>
              <a:path extrusionOk="0" h="7710963" w="5919527">
                <a:moveTo>
                  <a:pt x="0" y="0"/>
                </a:moveTo>
                <a:lnTo>
                  <a:pt x="5919527" y="0"/>
                </a:lnTo>
                <a:lnTo>
                  <a:pt x="5919527" y="7710963"/>
                </a:lnTo>
                <a:lnTo>
                  <a:pt x="0" y="7710963"/>
                </a:lnTo>
                <a:lnTo>
                  <a:pt x="0" y="0"/>
                </a:lnTo>
                <a:close/>
              </a:path>
            </a:pathLst>
          </a:custGeom>
          <a:blipFill rotWithShape="1">
            <a:blip r:embed="rId3">
              <a:alphaModFix/>
            </a:blip>
            <a:stretch>
              <a:fillRect b="-1356" l="-70036" r="-68093" t="-1366"/>
            </a:stretch>
          </a:blipFill>
          <a:ln>
            <a:noFill/>
          </a:ln>
        </p:spPr>
      </p:sp>
      <p:sp>
        <p:nvSpPr>
          <p:cNvPr id="125" name="Google Shape;125;p3"/>
          <p:cNvSpPr/>
          <p:nvPr/>
        </p:nvSpPr>
        <p:spPr>
          <a:xfrm>
            <a:off x="14531088" y="3496800"/>
            <a:ext cx="3383185" cy="4260307"/>
          </a:xfrm>
          <a:custGeom>
            <a:rect b="b" l="l" r="r" t="t"/>
            <a:pathLst>
              <a:path extrusionOk="0" h="7710963" w="5783222">
                <a:moveTo>
                  <a:pt x="0" y="0"/>
                </a:moveTo>
                <a:lnTo>
                  <a:pt x="5783222" y="0"/>
                </a:lnTo>
                <a:lnTo>
                  <a:pt x="5783222" y="7710962"/>
                </a:lnTo>
                <a:lnTo>
                  <a:pt x="0" y="7710962"/>
                </a:lnTo>
                <a:lnTo>
                  <a:pt x="0" y="0"/>
                </a:lnTo>
                <a:close/>
              </a:path>
            </a:pathLst>
          </a:custGeom>
          <a:blipFill rotWithShape="1">
            <a:blip r:embed="rId4">
              <a:alphaModFix/>
            </a:blip>
            <a:stretch>
              <a:fillRect b="0" l="0" r="0" t="0"/>
            </a:stretch>
          </a:blipFill>
          <a:ln>
            <a:noFill/>
          </a:ln>
        </p:spPr>
      </p:sp>
      <p:sp>
        <p:nvSpPr>
          <p:cNvPr id="126" name="Google Shape;126;p3"/>
          <p:cNvSpPr/>
          <p:nvPr/>
        </p:nvSpPr>
        <p:spPr>
          <a:xfrm>
            <a:off x="10558850" y="362900"/>
            <a:ext cx="4216929" cy="4015595"/>
          </a:xfrm>
          <a:custGeom>
            <a:rect b="b" l="l" r="r" t="t"/>
            <a:pathLst>
              <a:path extrusionOk="0" h="6777376" w="6941447">
                <a:moveTo>
                  <a:pt x="0" y="0"/>
                </a:moveTo>
                <a:lnTo>
                  <a:pt x="6941446" y="0"/>
                </a:lnTo>
                <a:lnTo>
                  <a:pt x="6941446" y="6777376"/>
                </a:lnTo>
                <a:lnTo>
                  <a:pt x="0" y="6777376"/>
                </a:lnTo>
                <a:lnTo>
                  <a:pt x="0" y="0"/>
                </a:lnTo>
                <a:close/>
              </a:path>
            </a:pathLst>
          </a:custGeom>
          <a:blipFill rotWithShape="1">
            <a:blip r:embed="rId5">
              <a:alphaModFix/>
            </a:blip>
            <a:stretch>
              <a:fillRect b="0" l="0" r="0" t="0"/>
            </a:stretch>
          </a:blipFill>
          <a:ln>
            <a:noFill/>
          </a:ln>
        </p:spPr>
      </p:sp>
      <p:sp>
        <p:nvSpPr>
          <p:cNvPr id="127" name="Google Shape;127;p3"/>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2"/>
                </a:solidFill>
                <a:latin typeface="Calibri"/>
                <a:ea typeface="Calibri"/>
                <a:cs typeface="Calibri"/>
                <a:sym typeface="Calibri"/>
              </a:rPr>
              <a:t>5</a:t>
            </a:r>
            <a:endParaRPr b="0" i="0" sz="3200" u="none" cap="none" strike="noStrike">
              <a:solidFill>
                <a:schemeClr val="dk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6"/>
          <p:cNvSpPr/>
          <p:nvPr/>
        </p:nvSpPr>
        <p:spPr>
          <a:xfrm>
            <a:off x="17702443" y="2424385"/>
            <a:ext cx="108781" cy="5409656"/>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6"/>
          <p:cNvSpPr/>
          <p:nvPr/>
        </p:nvSpPr>
        <p:spPr>
          <a:xfrm>
            <a:off x="0" y="0"/>
            <a:ext cx="18288000" cy="10315575"/>
          </a:xfrm>
          <a:prstGeom prst="rect">
            <a:avLst/>
          </a:prstGeom>
          <a:solidFill>
            <a:srgbClr val="3A3A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6"/>
          <p:cNvSpPr/>
          <p:nvPr/>
        </p:nvSpPr>
        <p:spPr>
          <a:xfrm>
            <a:off x="632498" y="4732097"/>
            <a:ext cx="5062110" cy="3972656"/>
          </a:xfrm>
          <a:custGeom>
            <a:rect b="b" l="l" r="r" t="t"/>
            <a:pathLst>
              <a:path extrusionOk="0" h="3972656" w="5062110">
                <a:moveTo>
                  <a:pt x="0" y="0"/>
                </a:moveTo>
                <a:lnTo>
                  <a:pt x="5062110" y="0"/>
                </a:lnTo>
                <a:lnTo>
                  <a:pt x="5062110" y="3972656"/>
                </a:lnTo>
                <a:lnTo>
                  <a:pt x="0" y="3972656"/>
                </a:lnTo>
                <a:lnTo>
                  <a:pt x="0" y="0"/>
                </a:lnTo>
                <a:close/>
              </a:path>
            </a:pathLst>
          </a:custGeom>
          <a:blipFill rotWithShape="1">
            <a:blip r:embed="rId3">
              <a:alphaModFix/>
            </a:blip>
            <a:stretch>
              <a:fillRect b="0" l="0" r="0" t="0"/>
            </a:stretch>
          </a:blipFill>
          <a:ln>
            <a:noFill/>
          </a:ln>
        </p:spPr>
      </p:sp>
      <p:sp>
        <p:nvSpPr>
          <p:cNvPr id="135" name="Google Shape;135;p6"/>
          <p:cNvSpPr/>
          <p:nvPr/>
        </p:nvSpPr>
        <p:spPr>
          <a:xfrm>
            <a:off x="6063708" y="4732097"/>
            <a:ext cx="5411109" cy="3972656"/>
          </a:xfrm>
          <a:custGeom>
            <a:rect b="b" l="l" r="r" t="t"/>
            <a:pathLst>
              <a:path extrusionOk="0" h="3972656" w="5411109">
                <a:moveTo>
                  <a:pt x="0" y="0"/>
                </a:moveTo>
                <a:lnTo>
                  <a:pt x="5411108" y="0"/>
                </a:lnTo>
                <a:lnTo>
                  <a:pt x="5411108" y="3972656"/>
                </a:lnTo>
                <a:lnTo>
                  <a:pt x="0" y="3972656"/>
                </a:lnTo>
                <a:lnTo>
                  <a:pt x="0" y="0"/>
                </a:lnTo>
                <a:close/>
              </a:path>
            </a:pathLst>
          </a:custGeom>
          <a:blipFill rotWithShape="1">
            <a:blip r:embed="rId4">
              <a:alphaModFix/>
            </a:blip>
            <a:stretch>
              <a:fillRect b="0" l="0" r="0" t="0"/>
            </a:stretch>
          </a:blipFill>
          <a:ln>
            <a:noFill/>
          </a:ln>
        </p:spPr>
      </p:sp>
      <p:sp>
        <p:nvSpPr>
          <p:cNvPr id="136" name="Google Shape;136;p6"/>
          <p:cNvSpPr txBox="1"/>
          <p:nvPr/>
        </p:nvSpPr>
        <p:spPr>
          <a:xfrm>
            <a:off x="1125173" y="578802"/>
            <a:ext cx="5623133" cy="804546"/>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The Holocaust</a:t>
            </a:r>
            <a:endParaRPr b="0" i="0" sz="1400" u="none" cap="none" strike="noStrike">
              <a:solidFill>
                <a:srgbClr val="000000"/>
              </a:solidFill>
              <a:latin typeface="Arial"/>
              <a:ea typeface="Arial"/>
              <a:cs typeface="Arial"/>
              <a:sym typeface="Arial"/>
            </a:endParaRPr>
          </a:p>
        </p:txBody>
      </p:sp>
      <p:sp>
        <p:nvSpPr>
          <p:cNvPr id="137" name="Google Shape;137;p6"/>
          <p:cNvSpPr txBox="1"/>
          <p:nvPr/>
        </p:nvSpPr>
        <p:spPr>
          <a:xfrm>
            <a:off x="1125173" y="1838154"/>
            <a:ext cx="16686000" cy="21546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499"/>
              <a:buFont typeface="Arial"/>
              <a:buNone/>
            </a:pPr>
            <a:r>
              <a:rPr b="0" i="0" lang="en-US" sz="3499" u="none" cap="none" strike="noStrike">
                <a:solidFill>
                  <a:srgbClr val="FFFFFF"/>
                </a:solidFill>
                <a:latin typeface="Raleway"/>
                <a:ea typeface="Raleway"/>
                <a:cs typeface="Raleway"/>
                <a:sym typeface="Raleway"/>
              </a:rPr>
              <a:t>The largest-scale genocide in human history, the Holocaust refers to the systematic and deliberate murder of Europe’s Jews and other persecuted groups by Adolf Hitler’s Nazi Party with the intent of exterminating these peoples.</a:t>
            </a:r>
            <a:endParaRPr b="0" i="0" sz="1400" u="none" cap="none" strike="noStrike">
              <a:solidFill>
                <a:srgbClr val="000000"/>
              </a:solidFill>
              <a:latin typeface="Arial"/>
              <a:ea typeface="Arial"/>
              <a:cs typeface="Arial"/>
              <a:sym typeface="Arial"/>
            </a:endParaRPr>
          </a:p>
        </p:txBody>
      </p:sp>
      <p:sp>
        <p:nvSpPr>
          <p:cNvPr id="138" name="Google Shape;138;p6"/>
          <p:cNvSpPr txBox="1"/>
          <p:nvPr/>
        </p:nvSpPr>
        <p:spPr>
          <a:xfrm>
            <a:off x="17778625" y="9609900"/>
            <a:ext cx="449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6</a:t>
            </a:r>
            <a:endParaRPr b="0" i="0" sz="3200" u="none" cap="none" strike="noStrike">
              <a:solidFill>
                <a:schemeClr val="lt1"/>
              </a:solidFill>
              <a:latin typeface="Calibri"/>
              <a:ea typeface="Calibri"/>
              <a:cs typeface="Calibri"/>
              <a:sym typeface="Calibri"/>
            </a:endParaRPr>
          </a:p>
        </p:txBody>
      </p:sp>
      <p:pic>
        <p:nvPicPr>
          <p:cNvPr id="139" name="Google Shape;139;p6"/>
          <p:cNvPicPr preferRelativeResize="0"/>
          <p:nvPr/>
        </p:nvPicPr>
        <p:blipFill rotWithShape="1">
          <a:blip r:embed="rId5">
            <a:alphaModFix/>
          </a:blip>
          <a:srcRect b="0" l="4076" r="0" t="0"/>
          <a:stretch/>
        </p:blipFill>
        <p:spPr>
          <a:xfrm>
            <a:off x="11843925" y="4732100"/>
            <a:ext cx="5721900" cy="3972650"/>
          </a:xfrm>
          <a:prstGeom prst="rect">
            <a:avLst/>
          </a:prstGeom>
          <a:noFill/>
          <a:ln>
            <a:noFill/>
          </a:ln>
        </p:spPr>
      </p:pic>
      <p:sp>
        <p:nvSpPr>
          <p:cNvPr id="140" name="Google Shape;140;p6"/>
          <p:cNvSpPr txBox="1"/>
          <p:nvPr/>
        </p:nvSpPr>
        <p:spPr>
          <a:xfrm>
            <a:off x="632500" y="8704750"/>
            <a:ext cx="3180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Nazi Procession</a:t>
            </a:r>
            <a:endParaRPr b="0" i="0" sz="2000" u="none" cap="none" strike="noStrike">
              <a:solidFill>
                <a:schemeClr val="lt1"/>
              </a:solidFill>
              <a:latin typeface="Calibri"/>
              <a:ea typeface="Calibri"/>
              <a:cs typeface="Calibri"/>
              <a:sym typeface="Calibri"/>
            </a:endParaRPr>
          </a:p>
        </p:txBody>
      </p:sp>
      <p:sp>
        <p:nvSpPr>
          <p:cNvPr id="141" name="Google Shape;141;p6"/>
          <p:cNvSpPr txBox="1"/>
          <p:nvPr/>
        </p:nvSpPr>
        <p:spPr>
          <a:xfrm>
            <a:off x="6063700" y="8704750"/>
            <a:ext cx="525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Inmates at Mauthausen Concentration Camp</a:t>
            </a:r>
            <a:endParaRPr b="0" i="0" sz="2000" u="none" cap="none" strike="noStrike">
              <a:solidFill>
                <a:schemeClr val="lt1"/>
              </a:solidFill>
              <a:latin typeface="Calibri"/>
              <a:ea typeface="Calibri"/>
              <a:cs typeface="Calibri"/>
              <a:sym typeface="Calibri"/>
            </a:endParaRPr>
          </a:p>
        </p:txBody>
      </p:sp>
      <p:sp>
        <p:nvSpPr>
          <p:cNvPr id="142" name="Google Shape;142;p6"/>
          <p:cNvSpPr txBox="1"/>
          <p:nvPr/>
        </p:nvSpPr>
        <p:spPr>
          <a:xfrm>
            <a:off x="11843925" y="8704750"/>
            <a:ext cx="5858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Lotte Weiss’s tattoo of her Auschwitz Prisoner Number</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1ee572a240d_0_18"/>
          <p:cNvSpPr/>
          <p:nvPr/>
        </p:nvSpPr>
        <p:spPr>
          <a:xfrm>
            <a:off x="0" y="-28575"/>
            <a:ext cx="182880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1ee572a240d_0_18"/>
          <p:cNvSpPr txBox="1"/>
          <p:nvPr/>
        </p:nvSpPr>
        <p:spPr>
          <a:xfrm>
            <a:off x="1028700" y="850975"/>
            <a:ext cx="14489100" cy="677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4399"/>
              <a:buFont typeface="Arial"/>
              <a:buNone/>
            </a:pPr>
            <a:r>
              <a:rPr b="0" i="0" lang="en-US" sz="4399" u="none" cap="none" strike="noStrike">
                <a:solidFill>
                  <a:srgbClr val="FFFFFF"/>
                </a:solidFill>
                <a:latin typeface="Playfair Display"/>
                <a:ea typeface="Playfair Display"/>
                <a:cs typeface="Playfair Display"/>
                <a:sym typeface="Playfair Display"/>
              </a:rPr>
              <a:t>Watch: The Story of Raoul Wallenberg (At a Glance)</a:t>
            </a:r>
            <a:endParaRPr b="1" i="0" sz="4699" u="none" cap="none" strike="noStrike">
              <a:solidFill>
                <a:srgbClr val="FFFFFF"/>
              </a:solidFill>
              <a:latin typeface="Playfair Display"/>
              <a:ea typeface="Playfair Display"/>
              <a:cs typeface="Playfair Display"/>
              <a:sym typeface="Playfair Display"/>
            </a:endParaRPr>
          </a:p>
        </p:txBody>
      </p:sp>
      <p:pic>
        <p:nvPicPr>
          <p:cNvPr descr="Video outlining the story of Righteous Among the Nations Raoul Wallenberg, of Sweden. Wallenberg acted to rescue Jews of Budapest, Hungary, during the Second World War, likely saving over one hundred" id="149" name="Google Shape;149;g1ee572a240d_0_18" title="The Story of Raoul Wallenberg | Righteous Among the Nations | Yad Vashem">
            <a:hlinkClick r:id="rId3"/>
          </p:cNvPr>
          <p:cNvPicPr preferRelativeResize="0"/>
          <p:nvPr/>
        </p:nvPicPr>
        <p:blipFill rotWithShape="1">
          <a:blip r:embed="rId4">
            <a:alphaModFix/>
          </a:blip>
          <a:srcRect b="0" l="0" r="0" t="0"/>
          <a:stretch/>
        </p:blipFill>
        <p:spPr>
          <a:xfrm>
            <a:off x="3085925" y="2305675"/>
            <a:ext cx="12116150" cy="6815325"/>
          </a:xfrm>
          <a:prstGeom prst="rect">
            <a:avLst/>
          </a:prstGeom>
          <a:noFill/>
          <a:ln>
            <a:noFill/>
          </a:ln>
        </p:spPr>
      </p:pic>
      <p:sp>
        <p:nvSpPr>
          <p:cNvPr id="150" name="Google Shape;150;g1ee572a240d_0_18"/>
          <p:cNvSpPr txBox="1"/>
          <p:nvPr/>
        </p:nvSpPr>
        <p:spPr>
          <a:xfrm>
            <a:off x="17560100" y="9609900"/>
            <a:ext cx="668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10</a:t>
            </a:r>
            <a:endParaRPr b="0" i="0" sz="3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2"/>
          <p:cNvSpPr/>
          <p:nvPr/>
        </p:nvSpPr>
        <p:spPr>
          <a:xfrm>
            <a:off x="0" y="-14288"/>
            <a:ext cx="13496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2"/>
          <p:cNvSpPr/>
          <p:nvPr/>
        </p:nvSpPr>
        <p:spPr>
          <a:xfrm>
            <a:off x="10952175" y="2297250"/>
            <a:ext cx="6467833" cy="4661908"/>
          </a:xfrm>
          <a:custGeom>
            <a:rect b="b" l="l" r="r" t="t"/>
            <a:pathLst>
              <a:path extrusionOk="0" h="6195226" w="9014401">
                <a:moveTo>
                  <a:pt x="0" y="0"/>
                </a:moveTo>
                <a:lnTo>
                  <a:pt x="9014401" y="0"/>
                </a:lnTo>
                <a:lnTo>
                  <a:pt x="9014401" y="6195226"/>
                </a:lnTo>
                <a:lnTo>
                  <a:pt x="0" y="6195226"/>
                </a:lnTo>
                <a:lnTo>
                  <a:pt x="0" y="0"/>
                </a:lnTo>
                <a:close/>
              </a:path>
            </a:pathLst>
          </a:custGeom>
          <a:blipFill rotWithShape="1">
            <a:blip r:embed="rId3">
              <a:alphaModFix/>
            </a:blip>
            <a:stretch>
              <a:fillRect b="0" l="0" r="0" t="0"/>
            </a:stretch>
          </a:blipFill>
          <a:ln>
            <a:noFill/>
          </a:ln>
        </p:spPr>
      </p:sp>
      <p:sp>
        <p:nvSpPr>
          <p:cNvPr id="157" name="Google Shape;157;p12"/>
          <p:cNvSpPr txBox="1"/>
          <p:nvPr/>
        </p:nvSpPr>
        <p:spPr>
          <a:xfrm>
            <a:off x="1125173" y="578819"/>
            <a:ext cx="12834141" cy="804513"/>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Raoul Wallenberg’s Recruitment</a:t>
            </a:r>
            <a:endParaRPr b="0" i="0" sz="1400" u="none" cap="none" strike="noStrike">
              <a:solidFill>
                <a:srgbClr val="000000"/>
              </a:solidFill>
              <a:latin typeface="Arial"/>
              <a:ea typeface="Arial"/>
              <a:cs typeface="Arial"/>
              <a:sym typeface="Arial"/>
            </a:endParaRPr>
          </a:p>
        </p:txBody>
      </p:sp>
      <p:sp>
        <p:nvSpPr>
          <p:cNvPr id="158" name="Google Shape;158;p12"/>
          <p:cNvSpPr txBox="1"/>
          <p:nvPr/>
        </p:nvSpPr>
        <p:spPr>
          <a:xfrm>
            <a:off x="1125175" y="1889300"/>
            <a:ext cx="9487200" cy="7186500"/>
          </a:xfrm>
          <a:prstGeom prst="rect">
            <a:avLst/>
          </a:prstGeom>
          <a:noFill/>
          <a:ln>
            <a:noFill/>
          </a:ln>
        </p:spPr>
        <p:txBody>
          <a:bodyPr anchorCtr="0" anchor="t" bIns="0" lIns="0" spcFirstLastPara="1" rIns="0" wrap="square" tIns="0">
            <a:spAutoFit/>
          </a:bodyPr>
          <a:lstStyle/>
          <a:p>
            <a:pPr indent="0" lvl="0" marL="0" marR="0" rtl="0" algn="l">
              <a:lnSpc>
                <a:spcPct val="150016"/>
              </a:lnSpc>
              <a:spcBef>
                <a:spcPts val="0"/>
              </a:spcBef>
              <a:spcAft>
                <a:spcPts val="0"/>
              </a:spcAft>
              <a:buClr>
                <a:srgbClr val="000000"/>
              </a:buClr>
              <a:buSzPts val="2999"/>
              <a:buFont typeface="Arial"/>
              <a:buNone/>
            </a:pPr>
            <a:r>
              <a:rPr b="0" i="0" lang="en-US" sz="2999" u="none" cap="none" strike="noStrike">
                <a:solidFill>
                  <a:schemeClr val="lt1"/>
                </a:solidFill>
                <a:latin typeface="Raleway"/>
                <a:ea typeface="Raleway"/>
                <a:cs typeface="Raleway"/>
                <a:sym typeface="Raleway"/>
              </a:rPr>
              <a:t>March 1944: Nazi Germany invades Hungary, and</a:t>
            </a:r>
            <a:endParaRPr b="0" i="0" sz="1300" u="none" cap="none" strike="noStrike">
              <a:solidFill>
                <a:schemeClr val="dk1"/>
              </a:solidFill>
              <a:latin typeface="Arial"/>
              <a:ea typeface="Arial"/>
              <a:cs typeface="Arial"/>
              <a:sym typeface="Arial"/>
            </a:endParaRPr>
          </a:p>
          <a:p>
            <a:pPr indent="0" lvl="0" marL="0" marR="0" rtl="0" algn="l">
              <a:lnSpc>
                <a:spcPct val="150016"/>
              </a:lnSpc>
              <a:spcBef>
                <a:spcPts val="0"/>
              </a:spcBef>
              <a:spcAft>
                <a:spcPts val="0"/>
              </a:spcAft>
              <a:buClr>
                <a:srgbClr val="000000"/>
              </a:buClr>
              <a:buSzPts val="2999"/>
              <a:buFont typeface="Arial"/>
              <a:buNone/>
            </a:pPr>
            <a:r>
              <a:rPr b="0" i="0" lang="en-US" sz="2999" u="none" cap="none" strike="noStrike">
                <a:solidFill>
                  <a:schemeClr val="lt1"/>
                </a:solidFill>
                <a:latin typeface="Raleway"/>
                <a:ea typeface="Raleway"/>
                <a:cs typeface="Raleway"/>
                <a:sym typeface="Raleway"/>
              </a:rPr>
              <a:t>437,000 Jews are deported to Auschwitz.</a:t>
            </a:r>
            <a:endParaRPr b="0" i="0" sz="2999" u="none" cap="none" strike="noStrike">
              <a:solidFill>
                <a:schemeClr val="lt1"/>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2899"/>
              <a:buFont typeface="Arial"/>
              <a:buNone/>
            </a:pPr>
            <a:r>
              <a:t/>
            </a:r>
            <a:endParaRPr b="0" i="0" sz="2899"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2899"/>
              <a:buFont typeface="Arial"/>
              <a:buNone/>
            </a:pPr>
            <a:r>
              <a:rPr b="0" i="0" lang="en-US" sz="2899" u="none" cap="none" strike="noStrike">
                <a:solidFill>
                  <a:srgbClr val="FFFFFF"/>
                </a:solidFill>
                <a:latin typeface="Raleway"/>
                <a:ea typeface="Raleway"/>
                <a:cs typeface="Raleway"/>
                <a:sym typeface="Raleway"/>
              </a:rPr>
              <a:t>US War Refugee Board recruits Wallenberg for a special rescue mission to Budapest. He speaks multiple languages, is familiar with the city, and has a deep understanding of the plight of the Jewish refugee.</a:t>
            </a:r>
            <a:endParaRPr b="0" i="0" sz="2899"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2899"/>
              <a:buFont typeface="Arial"/>
              <a:buNone/>
            </a:pPr>
            <a:r>
              <a:t/>
            </a:r>
            <a:endParaRPr b="0" i="0" sz="2899" u="none" cap="none" strike="noStrike">
              <a:solidFill>
                <a:srgbClr val="FFFFFF"/>
              </a:solidFill>
              <a:latin typeface="Raleway"/>
              <a:ea typeface="Raleway"/>
              <a:cs typeface="Raleway"/>
              <a:sym typeface="Raleway"/>
            </a:endParaRPr>
          </a:p>
          <a:p>
            <a:pPr indent="0" lvl="0" marL="0" marR="0" rtl="0" algn="l">
              <a:lnSpc>
                <a:spcPct val="150016"/>
              </a:lnSpc>
              <a:spcBef>
                <a:spcPts val="0"/>
              </a:spcBef>
              <a:spcAft>
                <a:spcPts val="0"/>
              </a:spcAft>
              <a:buClr>
                <a:schemeClr val="dk1"/>
              </a:buClr>
              <a:buSzPts val="2899"/>
              <a:buFont typeface="Arial"/>
              <a:buNone/>
            </a:pPr>
            <a:r>
              <a:rPr b="0" i="0" lang="en-US" sz="2899" u="none" cap="none" strike="noStrike">
                <a:solidFill>
                  <a:schemeClr val="lt1"/>
                </a:solidFill>
                <a:latin typeface="Raleway"/>
                <a:ea typeface="Raleway"/>
                <a:cs typeface="Raleway"/>
                <a:sym typeface="Raleway"/>
              </a:rPr>
              <a:t>Wallenberg arrives in Budapest on July 9, 1944, and deportations come to a halt.</a:t>
            </a:r>
            <a:endParaRPr b="0" i="0" sz="2899" u="none" cap="none" strike="noStrike">
              <a:solidFill>
                <a:schemeClr val="lt1"/>
              </a:solidFill>
              <a:latin typeface="Raleway"/>
              <a:ea typeface="Raleway"/>
              <a:cs typeface="Raleway"/>
              <a:sym typeface="Raleway"/>
            </a:endParaRPr>
          </a:p>
          <a:p>
            <a:pPr indent="0" lvl="0" marL="0" marR="0" rtl="0" algn="l">
              <a:lnSpc>
                <a:spcPct val="150016"/>
              </a:lnSpc>
              <a:spcBef>
                <a:spcPts val="0"/>
              </a:spcBef>
              <a:spcAft>
                <a:spcPts val="0"/>
              </a:spcAft>
              <a:buClr>
                <a:srgbClr val="000000"/>
              </a:buClr>
              <a:buSzPts val="2899"/>
              <a:buFont typeface="Arial"/>
              <a:buNone/>
            </a:pPr>
            <a:r>
              <a:t/>
            </a:r>
            <a:endParaRPr b="0" i="0" sz="2899" u="none" cap="none" strike="noStrike">
              <a:solidFill>
                <a:srgbClr val="FFFFFF"/>
              </a:solidFill>
              <a:latin typeface="Raleway"/>
              <a:ea typeface="Raleway"/>
              <a:cs typeface="Raleway"/>
              <a:sym typeface="Raleway"/>
            </a:endParaRPr>
          </a:p>
        </p:txBody>
      </p:sp>
      <p:sp>
        <p:nvSpPr>
          <p:cNvPr id="159" name="Google Shape;159;p12"/>
          <p:cNvSpPr/>
          <p:nvPr/>
        </p:nvSpPr>
        <p:spPr>
          <a:xfrm>
            <a:off x="17479975" y="2297275"/>
            <a:ext cx="91200" cy="46620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2"/>
          <p:cNvSpPr txBox="1"/>
          <p:nvPr/>
        </p:nvSpPr>
        <p:spPr>
          <a:xfrm>
            <a:off x="17626225" y="9609900"/>
            <a:ext cx="602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2"/>
                </a:solidFill>
                <a:latin typeface="Calibri"/>
                <a:ea typeface="Calibri"/>
                <a:cs typeface="Calibri"/>
                <a:sym typeface="Calibri"/>
              </a:rPr>
              <a:t>11</a:t>
            </a:r>
            <a:endParaRPr b="0" i="0" sz="3200" u="none" cap="none" strike="noStrike">
              <a:solidFill>
                <a:schemeClr val="dk2"/>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3"/>
          <p:cNvSpPr/>
          <p:nvPr/>
        </p:nvSpPr>
        <p:spPr>
          <a:xfrm>
            <a:off x="0" y="-14288"/>
            <a:ext cx="13496700" cy="103155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3"/>
          <p:cNvSpPr txBox="1"/>
          <p:nvPr/>
        </p:nvSpPr>
        <p:spPr>
          <a:xfrm>
            <a:off x="1125175" y="4734900"/>
            <a:ext cx="9259200" cy="18471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000"/>
              <a:buFont typeface="Arial"/>
              <a:buNone/>
            </a:pPr>
            <a:r>
              <a:rPr b="0" i="0" lang="en-US" sz="3000" u="none" cap="none" strike="noStrike">
                <a:solidFill>
                  <a:srgbClr val="FFFFFF"/>
                </a:solidFill>
                <a:latin typeface="Raleway"/>
                <a:ea typeface="Raleway"/>
                <a:cs typeface="Raleway"/>
                <a:sym typeface="Raleway"/>
              </a:rPr>
              <a:t>He is to distribute hundreds of Schutz-Passes, or temporary Swedish protective passes, to Hungarian Jews with ties to Sweden—so that they may escape.</a:t>
            </a:r>
            <a:endParaRPr b="0" i="0" sz="3000" u="none" cap="none" strike="noStrike">
              <a:solidFill>
                <a:srgbClr val="000000"/>
              </a:solidFill>
              <a:latin typeface="Arial"/>
              <a:ea typeface="Arial"/>
              <a:cs typeface="Arial"/>
              <a:sym typeface="Arial"/>
            </a:endParaRPr>
          </a:p>
        </p:txBody>
      </p:sp>
      <p:sp>
        <p:nvSpPr>
          <p:cNvPr id="167" name="Google Shape;167;p13"/>
          <p:cNvSpPr txBox="1"/>
          <p:nvPr/>
        </p:nvSpPr>
        <p:spPr>
          <a:xfrm>
            <a:off x="1125173" y="578819"/>
            <a:ext cx="12071042" cy="804513"/>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699"/>
              <a:buFont typeface="Arial"/>
              <a:buNone/>
            </a:pPr>
            <a:r>
              <a:rPr b="1" i="0" lang="en-US" sz="4699" u="none" cap="none" strike="noStrike">
                <a:solidFill>
                  <a:srgbClr val="FFFFFF"/>
                </a:solidFill>
                <a:latin typeface="Playfair Display"/>
                <a:ea typeface="Playfair Display"/>
                <a:cs typeface="Playfair Display"/>
                <a:sym typeface="Playfair Display"/>
              </a:rPr>
              <a:t>Raoul Wallenberg’s Arrival in Hungary</a:t>
            </a:r>
            <a:endParaRPr b="0" i="0" sz="1400" u="none" cap="none" strike="noStrike">
              <a:solidFill>
                <a:srgbClr val="000000"/>
              </a:solidFill>
              <a:latin typeface="Arial"/>
              <a:ea typeface="Arial"/>
              <a:cs typeface="Arial"/>
              <a:sym typeface="Arial"/>
            </a:endParaRPr>
          </a:p>
        </p:txBody>
      </p:sp>
      <p:sp>
        <p:nvSpPr>
          <p:cNvPr id="168" name="Google Shape;168;p13"/>
          <p:cNvSpPr txBox="1"/>
          <p:nvPr/>
        </p:nvSpPr>
        <p:spPr>
          <a:xfrm>
            <a:off x="1125175" y="2561725"/>
            <a:ext cx="9631200" cy="1154400"/>
          </a:xfrm>
          <a:prstGeom prst="rect">
            <a:avLst/>
          </a:prstGeom>
          <a:noFill/>
          <a:ln>
            <a:noFill/>
          </a:ln>
        </p:spPr>
        <p:txBody>
          <a:bodyPr anchorCtr="0" anchor="t" bIns="0" lIns="0" spcFirstLastPara="1" rIns="0" wrap="square" tIns="0">
            <a:spAutoFit/>
          </a:bodyPr>
          <a:lstStyle/>
          <a:p>
            <a:pPr indent="0" lvl="0" marL="0" marR="0" rtl="0" algn="l">
              <a:lnSpc>
                <a:spcPct val="150014"/>
              </a:lnSpc>
              <a:spcBef>
                <a:spcPts val="0"/>
              </a:spcBef>
              <a:spcAft>
                <a:spcPts val="0"/>
              </a:spcAft>
              <a:buClr>
                <a:srgbClr val="000000"/>
              </a:buClr>
              <a:buSzPts val="3000"/>
              <a:buFont typeface="Arial"/>
              <a:buNone/>
            </a:pPr>
            <a:r>
              <a:rPr b="0" i="0" lang="en-US" sz="3000" u="none" cap="none" strike="noStrike">
                <a:solidFill>
                  <a:srgbClr val="FFFFFF"/>
                </a:solidFill>
                <a:latin typeface="Raleway"/>
                <a:ea typeface="Raleway"/>
                <a:cs typeface="Raleway"/>
                <a:sym typeface="Raleway"/>
              </a:rPr>
              <a:t>As a Swedish diplomat, Wallenberg’s task is to help rescue Budapest’s remaining 200,000 Jews.</a:t>
            </a:r>
            <a:endParaRPr b="0" i="0" sz="3000" u="none" cap="none" strike="noStrike">
              <a:solidFill>
                <a:srgbClr val="000000"/>
              </a:solidFill>
              <a:latin typeface="Arial"/>
              <a:ea typeface="Arial"/>
              <a:cs typeface="Arial"/>
              <a:sym typeface="Arial"/>
            </a:endParaRPr>
          </a:p>
        </p:txBody>
      </p:sp>
      <p:sp>
        <p:nvSpPr>
          <p:cNvPr id="169" name="Google Shape;169;p13"/>
          <p:cNvSpPr/>
          <p:nvPr/>
        </p:nvSpPr>
        <p:spPr>
          <a:xfrm>
            <a:off x="17091000" y="1477850"/>
            <a:ext cx="89100" cy="8018700"/>
          </a:xfrm>
          <a:prstGeom prst="rect">
            <a:avLst/>
          </a:prstGeom>
          <a:solidFill>
            <a:srgbClr val="004AA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txBox="1"/>
          <p:nvPr/>
        </p:nvSpPr>
        <p:spPr>
          <a:xfrm>
            <a:off x="17617050" y="9609900"/>
            <a:ext cx="687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4AAD"/>
                </a:solidFill>
                <a:latin typeface="Calibri"/>
                <a:ea typeface="Calibri"/>
                <a:cs typeface="Calibri"/>
                <a:sym typeface="Calibri"/>
              </a:rPr>
              <a:t>12</a:t>
            </a:r>
            <a:endParaRPr b="0" i="0" sz="3200" u="none" cap="none" strike="noStrike">
              <a:solidFill>
                <a:srgbClr val="004AAD"/>
              </a:solidFill>
              <a:latin typeface="Calibri"/>
              <a:ea typeface="Calibri"/>
              <a:cs typeface="Calibri"/>
              <a:sym typeface="Calibri"/>
            </a:endParaRPr>
          </a:p>
        </p:txBody>
      </p:sp>
      <p:pic>
        <p:nvPicPr>
          <p:cNvPr id="171" name="Google Shape;171;p13"/>
          <p:cNvPicPr preferRelativeResize="0"/>
          <p:nvPr/>
        </p:nvPicPr>
        <p:blipFill rotWithShape="1">
          <a:blip r:embed="rId3">
            <a:alphaModFix/>
          </a:blip>
          <a:srcRect b="0" l="0" r="0" t="0"/>
          <a:stretch/>
        </p:blipFill>
        <p:spPr>
          <a:xfrm>
            <a:off x="11901698" y="1383325"/>
            <a:ext cx="5128277" cy="8223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